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70" r:id="rId2"/>
    <p:sldId id="323" r:id="rId3"/>
    <p:sldId id="324" r:id="rId4"/>
    <p:sldId id="325" r:id="rId5"/>
    <p:sldId id="326" r:id="rId6"/>
    <p:sldId id="328" r:id="rId7"/>
    <p:sldId id="332" r:id="rId8"/>
    <p:sldId id="329" r:id="rId9"/>
    <p:sldId id="333" r:id="rId10"/>
    <p:sldId id="330" r:id="rId11"/>
    <p:sldId id="331" r:id="rId12"/>
    <p:sldId id="335" r:id="rId13"/>
    <p:sldId id="334" r:id="rId14"/>
    <p:sldId id="336" r:id="rId15"/>
    <p:sldId id="327" r:id="rId16"/>
    <p:sldId id="318" r:id="rId17"/>
    <p:sldId id="320" r:id="rId18"/>
    <p:sldId id="321" r:id="rId19"/>
    <p:sldId id="322" r:id="rId20"/>
    <p:sldId id="316" r:id="rId21"/>
    <p:sldId id="304" r:id="rId22"/>
    <p:sldId id="337" r:id="rId23"/>
    <p:sldId id="305" r:id="rId24"/>
    <p:sldId id="306" r:id="rId25"/>
    <p:sldId id="338" r:id="rId26"/>
    <p:sldId id="339" r:id="rId27"/>
    <p:sldId id="340" r:id="rId28"/>
    <p:sldId id="341" r:id="rId29"/>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21" autoAdjust="0"/>
    <p:restoredTop sz="94660"/>
  </p:normalViewPr>
  <p:slideViewPr>
    <p:cSldViewPr>
      <p:cViewPr varScale="1">
        <p:scale>
          <a:sx n="73" d="100"/>
          <a:sy n="73" d="100"/>
        </p:scale>
        <p:origin x="-127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176956-B917-4A65-826D-67237A76A014}" type="datetimeFigureOut">
              <a:rPr lang="fi-FI" smtClean="0"/>
              <a:t>12.11.2014</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8B5F20-BCA1-4FDC-BF14-0EB900672C0A}" type="slidenum">
              <a:rPr lang="fi-FI" smtClean="0"/>
              <a:t>‹#›</a:t>
            </a:fld>
            <a:endParaRPr lang="fi-FI"/>
          </a:p>
        </p:txBody>
      </p:sp>
    </p:spTree>
    <p:extLst>
      <p:ext uri="{BB962C8B-B14F-4D97-AF65-F5344CB8AC3E}">
        <p14:creationId xmlns:p14="http://schemas.microsoft.com/office/powerpoint/2010/main" val="2890550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8" name="Otsikko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i-FI" smtClean="0"/>
              <a:t>Muokkaa perustyyl. napsautt.</a:t>
            </a:r>
            <a:endParaRPr kumimoji="0" lang="en-US"/>
          </a:p>
        </p:txBody>
      </p:sp>
      <p:sp>
        <p:nvSpPr>
          <p:cNvPr id="28" name="Päivämäärän paikkamerkki 27"/>
          <p:cNvSpPr>
            <a:spLocks noGrp="1"/>
          </p:cNvSpPr>
          <p:nvPr>
            <p:ph type="dt" sz="half" idx="10"/>
          </p:nvPr>
        </p:nvSpPr>
        <p:spPr/>
        <p:txBody>
          <a:bodyPr/>
          <a:lstStyle/>
          <a:p>
            <a:fld id="{1BA38849-BF77-4DA0-BEF0-3F82D877219D}" type="datetime1">
              <a:rPr lang="fi-FI" smtClean="0"/>
              <a:t>12.11.2014</a:t>
            </a:fld>
            <a:endParaRPr lang="fi-FI"/>
          </a:p>
        </p:txBody>
      </p:sp>
      <p:sp>
        <p:nvSpPr>
          <p:cNvPr id="17" name="Alatunnisteen paikkamerkki 16"/>
          <p:cNvSpPr>
            <a:spLocks noGrp="1"/>
          </p:cNvSpPr>
          <p:nvPr>
            <p:ph type="ftr" sz="quarter" idx="11"/>
          </p:nvPr>
        </p:nvSpPr>
        <p:spPr/>
        <p:txBody>
          <a:bodyPr/>
          <a:lstStyle/>
          <a:p>
            <a:r>
              <a:rPr lang="fi-FI" smtClean="0"/>
              <a:t>Arto Tiihonen 2014</a:t>
            </a:r>
            <a:endParaRPr lang="fi-FI"/>
          </a:p>
        </p:txBody>
      </p:sp>
      <p:sp>
        <p:nvSpPr>
          <p:cNvPr id="29" name="Dian numeron paikkamerkki 28"/>
          <p:cNvSpPr>
            <a:spLocks noGrp="1"/>
          </p:cNvSpPr>
          <p:nvPr>
            <p:ph type="sldNum" sz="quarter" idx="12"/>
          </p:nvPr>
        </p:nvSpPr>
        <p:spPr/>
        <p:txBody>
          <a:bodyPr/>
          <a:lstStyle/>
          <a:p>
            <a:fld id="{3D38936B-44F6-4A57-9BD0-B414F884260D}" type="slidenum">
              <a:rPr lang="fi-FI" smtClean="0"/>
              <a:t>‹#›</a:t>
            </a:fld>
            <a:endParaRPr lang="fi-FI"/>
          </a:p>
        </p:txBody>
      </p:sp>
      <p:sp>
        <p:nvSpPr>
          <p:cNvPr id="9" name="Alaotsikko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i-FI" smtClean="0"/>
              <a:t>Muokkaa alaotsikon perustyyliä napsautt.</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3" name="Pystysuoran tekstin paikkamerkki 2"/>
          <p:cNvSpPr>
            <a:spLocks noGrp="1"/>
          </p:cNvSpPr>
          <p:nvPr>
            <p:ph type="body" orient="vert" idx="1"/>
          </p:nvPr>
        </p:nvSpPr>
        <p:spPr/>
        <p:txBody>
          <a:bodyPr vert="eaVer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p>
            <a:fld id="{C28D8318-C60E-4A6B-8235-AF6F5FC5B525}" type="datetime1">
              <a:rPr lang="fi-FI" smtClean="0"/>
              <a:t>12.11.2014</a:t>
            </a:fld>
            <a:endParaRPr lang="fi-FI"/>
          </a:p>
        </p:txBody>
      </p:sp>
      <p:sp>
        <p:nvSpPr>
          <p:cNvPr id="5" name="Alatunnisteen paikkamerkki 4"/>
          <p:cNvSpPr>
            <a:spLocks noGrp="1"/>
          </p:cNvSpPr>
          <p:nvPr>
            <p:ph type="ftr" sz="quarter" idx="11"/>
          </p:nvPr>
        </p:nvSpPr>
        <p:spPr/>
        <p:txBody>
          <a:bodyPr/>
          <a:lstStyle/>
          <a:p>
            <a:r>
              <a:rPr lang="fi-FI" smtClean="0"/>
              <a:t>Arto Tiihonen 2014</a:t>
            </a:r>
            <a:endParaRPr lang="fi-FI"/>
          </a:p>
        </p:txBody>
      </p:sp>
      <p:sp>
        <p:nvSpPr>
          <p:cNvPr id="6" name="Dian numeron paikkamerkki 5"/>
          <p:cNvSpPr>
            <a:spLocks noGrp="1"/>
          </p:cNvSpPr>
          <p:nvPr>
            <p:ph type="sldNum" sz="quarter" idx="12"/>
          </p:nvPr>
        </p:nvSpPr>
        <p:spPr/>
        <p:txBody>
          <a:bodyPr/>
          <a:lstStyle/>
          <a:p>
            <a:fld id="{3D38936B-44F6-4A57-9BD0-B414F884260D}" type="slidenum">
              <a:rPr lang="fi-FI" smtClean="0"/>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kumimoji="0" lang="fi-FI" smtClean="0"/>
              <a:t>Muokkaa perustyyl. napsautt.</a:t>
            </a:r>
            <a:endParaRPr kumimoji="0" lang="en-US"/>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p>
            <a:fld id="{3EE1B6B3-066A-42F6-9D13-D95685269E39}" type="datetime1">
              <a:rPr lang="fi-FI" smtClean="0"/>
              <a:t>12.11.2014</a:t>
            </a:fld>
            <a:endParaRPr lang="fi-FI"/>
          </a:p>
        </p:txBody>
      </p:sp>
      <p:sp>
        <p:nvSpPr>
          <p:cNvPr id="5" name="Alatunnisteen paikkamerkki 4"/>
          <p:cNvSpPr>
            <a:spLocks noGrp="1"/>
          </p:cNvSpPr>
          <p:nvPr>
            <p:ph type="ftr" sz="quarter" idx="11"/>
          </p:nvPr>
        </p:nvSpPr>
        <p:spPr/>
        <p:txBody>
          <a:bodyPr/>
          <a:lstStyle/>
          <a:p>
            <a:r>
              <a:rPr lang="fi-FI" smtClean="0"/>
              <a:t>Arto Tiihonen 2014</a:t>
            </a:r>
            <a:endParaRPr lang="fi-FI"/>
          </a:p>
        </p:txBody>
      </p:sp>
      <p:sp>
        <p:nvSpPr>
          <p:cNvPr id="6" name="Dian numeron paikkamerkki 5"/>
          <p:cNvSpPr>
            <a:spLocks noGrp="1"/>
          </p:cNvSpPr>
          <p:nvPr>
            <p:ph type="sldNum" sz="quarter" idx="12"/>
          </p:nvPr>
        </p:nvSpPr>
        <p:spPr/>
        <p:txBody>
          <a:bodyPr/>
          <a:lstStyle/>
          <a:p>
            <a:fld id="{3D38936B-44F6-4A57-9BD0-B414F884260D}" type="slidenum">
              <a:rPr lang="fi-FI" smtClean="0"/>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3" name="Sisällön paikkamerkki 2"/>
          <p:cNvSpPr>
            <a:spLocks noGrp="1"/>
          </p:cNvSpPr>
          <p:nvPr>
            <p:ph idx="1"/>
          </p:nvPr>
        </p:nvSpPr>
        <p:spPr/>
        <p:txBody>
          <a:body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p>
            <a:fld id="{5B25BDC5-CD28-4CA7-9736-5130AD1E1B0A}" type="datetime1">
              <a:rPr lang="fi-FI" smtClean="0"/>
              <a:t>12.11.2014</a:t>
            </a:fld>
            <a:endParaRPr lang="fi-FI"/>
          </a:p>
        </p:txBody>
      </p:sp>
      <p:sp>
        <p:nvSpPr>
          <p:cNvPr id="5" name="Alatunnisteen paikkamerkki 4"/>
          <p:cNvSpPr>
            <a:spLocks noGrp="1"/>
          </p:cNvSpPr>
          <p:nvPr>
            <p:ph type="ftr" sz="quarter" idx="11"/>
          </p:nvPr>
        </p:nvSpPr>
        <p:spPr/>
        <p:txBody>
          <a:bodyPr/>
          <a:lstStyle/>
          <a:p>
            <a:r>
              <a:rPr lang="fi-FI" smtClean="0"/>
              <a:t>Arto Tiihonen 2014</a:t>
            </a:r>
            <a:endParaRPr lang="fi-FI"/>
          </a:p>
        </p:txBody>
      </p:sp>
      <p:sp>
        <p:nvSpPr>
          <p:cNvPr id="6" name="Dian numeron paikkamerkki 5"/>
          <p:cNvSpPr>
            <a:spLocks noGrp="1"/>
          </p:cNvSpPr>
          <p:nvPr>
            <p:ph type="sldNum" sz="quarter" idx="12"/>
          </p:nvPr>
        </p:nvSpPr>
        <p:spPr/>
        <p:txBody>
          <a:bodyPr/>
          <a:lstStyle/>
          <a:p>
            <a:fld id="{3D38936B-44F6-4A57-9BD0-B414F884260D}" type="slidenum">
              <a:rPr lang="fi-FI" smtClean="0"/>
              <a:t>‹#›</a:t>
            </a:fld>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bg>
      <p:bgRef idx="1003">
        <a:schemeClr val="bg2"/>
      </p:bgRef>
    </p:bg>
    <p:spTree>
      <p:nvGrpSpPr>
        <p:cNvPr id="1" name=""/>
        <p:cNvGrpSpPr/>
        <p:nvPr/>
      </p:nvGrpSpPr>
      <p:grpSpPr>
        <a:xfrm>
          <a:off x="0" y="0"/>
          <a:ext cx="0" cy="0"/>
          <a:chOff x="0" y="0"/>
          <a:chExt cx="0" cy="0"/>
        </a:xfrm>
      </p:grpSpPr>
      <p:sp>
        <p:nvSpPr>
          <p:cNvPr id="2" name="Otsikko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i-FI" smtClean="0"/>
              <a:t>Muokkaa perustyyl. napsautt.</a:t>
            </a:r>
            <a:endParaRPr kumimoji="0" lang="en-US"/>
          </a:p>
        </p:txBody>
      </p:sp>
      <p:sp>
        <p:nvSpPr>
          <p:cNvPr id="3" name="Tekstin paikkamerkki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i-FI" smtClean="0"/>
              <a:t>Muokkaa tekstin perustyylejä napsauttamalla</a:t>
            </a:r>
          </a:p>
        </p:txBody>
      </p:sp>
      <p:sp>
        <p:nvSpPr>
          <p:cNvPr id="4" name="Päivämäärän paikkamerkki 3"/>
          <p:cNvSpPr>
            <a:spLocks noGrp="1"/>
          </p:cNvSpPr>
          <p:nvPr>
            <p:ph type="dt" sz="half" idx="10"/>
          </p:nvPr>
        </p:nvSpPr>
        <p:spPr/>
        <p:txBody>
          <a:bodyPr/>
          <a:lstStyle/>
          <a:p>
            <a:fld id="{9035598F-6284-484D-AAD1-18B7F3D25FD2}" type="datetime1">
              <a:rPr lang="fi-FI" smtClean="0"/>
              <a:t>12.11.2014</a:t>
            </a:fld>
            <a:endParaRPr lang="fi-FI"/>
          </a:p>
        </p:txBody>
      </p:sp>
      <p:sp>
        <p:nvSpPr>
          <p:cNvPr id="5" name="Alatunnisteen paikkamerkki 4"/>
          <p:cNvSpPr>
            <a:spLocks noGrp="1"/>
          </p:cNvSpPr>
          <p:nvPr>
            <p:ph type="ftr" sz="quarter" idx="11"/>
          </p:nvPr>
        </p:nvSpPr>
        <p:spPr/>
        <p:txBody>
          <a:bodyPr/>
          <a:lstStyle/>
          <a:p>
            <a:r>
              <a:rPr lang="fi-FI" smtClean="0"/>
              <a:t>Arto Tiihonen 2014</a:t>
            </a:r>
            <a:endParaRPr lang="fi-FI"/>
          </a:p>
        </p:txBody>
      </p:sp>
      <p:sp>
        <p:nvSpPr>
          <p:cNvPr id="6" name="Dian numeron paikkamerkki 5"/>
          <p:cNvSpPr>
            <a:spLocks noGrp="1"/>
          </p:cNvSpPr>
          <p:nvPr>
            <p:ph type="sldNum" sz="quarter" idx="12"/>
          </p:nvPr>
        </p:nvSpPr>
        <p:spPr>
          <a:xfrm>
            <a:off x="7924800" y="6416675"/>
            <a:ext cx="762000" cy="365125"/>
          </a:xfrm>
        </p:spPr>
        <p:txBody>
          <a:bodyPr/>
          <a:lstStyle/>
          <a:p>
            <a:fld id="{3D38936B-44F6-4A57-9BD0-B414F884260D}" type="slidenum">
              <a:rPr lang="fi-FI" smtClean="0"/>
              <a:t>‹#›</a:t>
            </a:fld>
            <a:endParaRPr lang="fi-FI"/>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3" name="Sisällön paikkamerkki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Sisällön paikkamerkki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5" name="Päivämäärän paikkamerkki 4"/>
          <p:cNvSpPr>
            <a:spLocks noGrp="1"/>
          </p:cNvSpPr>
          <p:nvPr>
            <p:ph type="dt" sz="half" idx="10"/>
          </p:nvPr>
        </p:nvSpPr>
        <p:spPr/>
        <p:txBody>
          <a:bodyPr/>
          <a:lstStyle/>
          <a:p>
            <a:fld id="{F514C865-8C83-4B44-8A79-D6AB2226E505}" type="datetime1">
              <a:rPr lang="fi-FI" smtClean="0"/>
              <a:t>12.11.2014</a:t>
            </a:fld>
            <a:endParaRPr lang="fi-FI"/>
          </a:p>
        </p:txBody>
      </p:sp>
      <p:sp>
        <p:nvSpPr>
          <p:cNvPr id="6" name="Alatunnisteen paikkamerkki 5"/>
          <p:cNvSpPr>
            <a:spLocks noGrp="1"/>
          </p:cNvSpPr>
          <p:nvPr>
            <p:ph type="ftr" sz="quarter" idx="11"/>
          </p:nvPr>
        </p:nvSpPr>
        <p:spPr/>
        <p:txBody>
          <a:bodyPr/>
          <a:lstStyle/>
          <a:p>
            <a:r>
              <a:rPr lang="fi-FI" smtClean="0"/>
              <a:t>Arto Tiihonen 2014</a:t>
            </a:r>
            <a:endParaRPr lang="fi-FI"/>
          </a:p>
        </p:txBody>
      </p:sp>
      <p:sp>
        <p:nvSpPr>
          <p:cNvPr id="7" name="Dian numeron paikkamerkki 6"/>
          <p:cNvSpPr>
            <a:spLocks noGrp="1"/>
          </p:cNvSpPr>
          <p:nvPr>
            <p:ph type="sldNum" sz="quarter" idx="12"/>
          </p:nvPr>
        </p:nvSpPr>
        <p:spPr/>
        <p:txBody>
          <a:bodyPr/>
          <a:lstStyle/>
          <a:p>
            <a:fld id="{3D38936B-44F6-4A57-9BD0-B414F884260D}" type="slidenum">
              <a:rPr lang="fi-FI" smtClean="0"/>
              <a:t>‹#›</a:t>
            </a:fld>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8229600" cy="1143000"/>
          </a:xfrm>
        </p:spPr>
        <p:txBody>
          <a:bodyPr anchor="ctr"/>
          <a:lstStyle>
            <a:lvl1pPr>
              <a:defRPr/>
            </a:lvl1pPr>
          </a:lstStyle>
          <a:p>
            <a:r>
              <a:rPr kumimoji="0" lang="fi-FI" smtClean="0"/>
              <a:t>Muokkaa perustyyl. napsautt.</a:t>
            </a:r>
            <a:endParaRPr kumimoji="0" lang="en-US"/>
          </a:p>
        </p:txBody>
      </p:sp>
      <p:sp>
        <p:nvSpPr>
          <p:cNvPr id="3" name="Tekstin paikkamerkki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i-FI" smtClean="0"/>
              <a:t>Muokkaa tekstin perustyylejä napsauttamalla</a:t>
            </a:r>
          </a:p>
        </p:txBody>
      </p:sp>
      <p:sp>
        <p:nvSpPr>
          <p:cNvPr id="4" name="Tekstin paikkamerkki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i-FI" smtClean="0"/>
              <a:t>Muokkaa tekstin perustyylejä napsauttamalla</a:t>
            </a:r>
          </a:p>
        </p:txBody>
      </p:sp>
      <p:sp>
        <p:nvSpPr>
          <p:cNvPr id="5" name="Sisällön paikkamerkki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6" name="Sisällön paikkamerkki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7" name="Päivämäärän paikkamerkki 6"/>
          <p:cNvSpPr>
            <a:spLocks noGrp="1"/>
          </p:cNvSpPr>
          <p:nvPr>
            <p:ph type="dt" sz="half" idx="10"/>
          </p:nvPr>
        </p:nvSpPr>
        <p:spPr/>
        <p:txBody>
          <a:bodyPr/>
          <a:lstStyle/>
          <a:p>
            <a:fld id="{A150CD51-1F8C-44F7-8B04-027CE8BC2C2D}" type="datetime1">
              <a:rPr lang="fi-FI" smtClean="0"/>
              <a:t>12.11.2014</a:t>
            </a:fld>
            <a:endParaRPr lang="fi-FI"/>
          </a:p>
        </p:txBody>
      </p:sp>
      <p:sp>
        <p:nvSpPr>
          <p:cNvPr id="8" name="Alatunnisteen paikkamerkki 7"/>
          <p:cNvSpPr>
            <a:spLocks noGrp="1"/>
          </p:cNvSpPr>
          <p:nvPr>
            <p:ph type="ftr" sz="quarter" idx="11"/>
          </p:nvPr>
        </p:nvSpPr>
        <p:spPr/>
        <p:txBody>
          <a:bodyPr/>
          <a:lstStyle/>
          <a:p>
            <a:r>
              <a:rPr lang="fi-FI" smtClean="0"/>
              <a:t>Arto Tiihonen 2014</a:t>
            </a:r>
            <a:endParaRPr lang="fi-FI"/>
          </a:p>
        </p:txBody>
      </p:sp>
      <p:sp>
        <p:nvSpPr>
          <p:cNvPr id="9" name="Dian numeron paikkamerkki 8"/>
          <p:cNvSpPr>
            <a:spLocks noGrp="1"/>
          </p:cNvSpPr>
          <p:nvPr>
            <p:ph type="sldNum" sz="quarter" idx="12"/>
          </p:nvPr>
        </p:nvSpPr>
        <p:spPr/>
        <p:txBody>
          <a:bodyPr/>
          <a:lstStyle/>
          <a:p>
            <a:fld id="{3D38936B-44F6-4A57-9BD0-B414F884260D}" type="slidenum">
              <a:rPr lang="fi-FI" smtClean="0"/>
              <a:t>‹#›</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3" name="Päivämäärän paikkamerkki 2"/>
          <p:cNvSpPr>
            <a:spLocks noGrp="1"/>
          </p:cNvSpPr>
          <p:nvPr>
            <p:ph type="dt" sz="half" idx="10"/>
          </p:nvPr>
        </p:nvSpPr>
        <p:spPr/>
        <p:txBody>
          <a:bodyPr/>
          <a:lstStyle/>
          <a:p>
            <a:fld id="{4206525B-CCD3-4939-803C-0FAE6D99DDA0}" type="datetime1">
              <a:rPr lang="fi-FI" smtClean="0"/>
              <a:t>12.11.2014</a:t>
            </a:fld>
            <a:endParaRPr lang="fi-FI"/>
          </a:p>
        </p:txBody>
      </p:sp>
      <p:sp>
        <p:nvSpPr>
          <p:cNvPr id="4" name="Alatunnisteen paikkamerkki 3"/>
          <p:cNvSpPr>
            <a:spLocks noGrp="1"/>
          </p:cNvSpPr>
          <p:nvPr>
            <p:ph type="ftr" sz="quarter" idx="11"/>
          </p:nvPr>
        </p:nvSpPr>
        <p:spPr/>
        <p:txBody>
          <a:bodyPr/>
          <a:lstStyle/>
          <a:p>
            <a:r>
              <a:rPr lang="fi-FI" smtClean="0"/>
              <a:t>Arto Tiihonen 2014</a:t>
            </a:r>
            <a:endParaRPr lang="fi-FI"/>
          </a:p>
        </p:txBody>
      </p:sp>
      <p:sp>
        <p:nvSpPr>
          <p:cNvPr id="5" name="Dian numeron paikkamerkki 4"/>
          <p:cNvSpPr>
            <a:spLocks noGrp="1"/>
          </p:cNvSpPr>
          <p:nvPr>
            <p:ph type="sldNum" sz="quarter" idx="12"/>
          </p:nvPr>
        </p:nvSpPr>
        <p:spPr/>
        <p:txBody>
          <a:bodyPr/>
          <a:lstStyle/>
          <a:p>
            <a:fld id="{3D38936B-44F6-4A57-9BD0-B414F884260D}" type="slidenum">
              <a:rPr lang="fi-FI" smtClean="0"/>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8073C7E2-4D5C-425D-8072-681FDA76E63D}" type="datetime1">
              <a:rPr lang="fi-FI" smtClean="0"/>
              <a:t>12.11.2014</a:t>
            </a:fld>
            <a:endParaRPr lang="fi-FI"/>
          </a:p>
        </p:txBody>
      </p:sp>
      <p:sp>
        <p:nvSpPr>
          <p:cNvPr id="3" name="Alatunnisteen paikkamerkki 2"/>
          <p:cNvSpPr>
            <a:spLocks noGrp="1"/>
          </p:cNvSpPr>
          <p:nvPr>
            <p:ph type="ftr" sz="quarter" idx="11"/>
          </p:nvPr>
        </p:nvSpPr>
        <p:spPr/>
        <p:txBody>
          <a:bodyPr/>
          <a:lstStyle/>
          <a:p>
            <a:r>
              <a:rPr lang="fi-FI" smtClean="0"/>
              <a:t>Arto Tiihonen 2014</a:t>
            </a:r>
            <a:endParaRPr lang="fi-FI"/>
          </a:p>
        </p:txBody>
      </p:sp>
      <p:sp>
        <p:nvSpPr>
          <p:cNvPr id="4" name="Dian numeron paikkamerkki 3"/>
          <p:cNvSpPr>
            <a:spLocks noGrp="1"/>
          </p:cNvSpPr>
          <p:nvPr>
            <p:ph type="sldNum" sz="quarter" idx="12"/>
          </p:nvPr>
        </p:nvSpPr>
        <p:spPr/>
        <p:txBody>
          <a:bodyPr/>
          <a:lstStyle/>
          <a:p>
            <a:fld id="{3D38936B-44F6-4A57-9BD0-B414F884260D}" type="slidenum">
              <a:rPr lang="fi-FI" smtClean="0"/>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i-FI" smtClean="0"/>
              <a:t>Muokkaa perustyyl. napsautt.</a:t>
            </a:r>
            <a:endParaRPr kumimoji="0" lang="en-US"/>
          </a:p>
        </p:txBody>
      </p:sp>
      <p:sp>
        <p:nvSpPr>
          <p:cNvPr id="3" name="Tekstin paikkamerkki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i-FI" smtClean="0"/>
              <a:t>Muokkaa tekstin perustyylejä napsauttamalla</a:t>
            </a:r>
          </a:p>
        </p:txBody>
      </p:sp>
      <p:sp>
        <p:nvSpPr>
          <p:cNvPr id="4" name="Sisällön paikkamerkki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5" name="Päivämäärän paikkamerkki 4"/>
          <p:cNvSpPr>
            <a:spLocks noGrp="1"/>
          </p:cNvSpPr>
          <p:nvPr>
            <p:ph type="dt" sz="half" idx="10"/>
          </p:nvPr>
        </p:nvSpPr>
        <p:spPr/>
        <p:txBody>
          <a:bodyPr/>
          <a:lstStyle/>
          <a:p>
            <a:fld id="{6CCD9688-981C-4732-B2DD-25D9DB19042C}" type="datetime1">
              <a:rPr lang="fi-FI" smtClean="0"/>
              <a:t>12.11.2014</a:t>
            </a:fld>
            <a:endParaRPr lang="fi-FI"/>
          </a:p>
        </p:txBody>
      </p:sp>
      <p:sp>
        <p:nvSpPr>
          <p:cNvPr id="6" name="Alatunnisteen paikkamerkki 5"/>
          <p:cNvSpPr>
            <a:spLocks noGrp="1"/>
          </p:cNvSpPr>
          <p:nvPr>
            <p:ph type="ftr" sz="quarter" idx="11"/>
          </p:nvPr>
        </p:nvSpPr>
        <p:spPr/>
        <p:txBody>
          <a:bodyPr/>
          <a:lstStyle/>
          <a:p>
            <a:r>
              <a:rPr lang="fi-FI" smtClean="0"/>
              <a:t>Arto Tiihonen 2014</a:t>
            </a:r>
            <a:endParaRPr lang="fi-FI"/>
          </a:p>
        </p:txBody>
      </p:sp>
      <p:sp>
        <p:nvSpPr>
          <p:cNvPr id="7" name="Dian numeron paikkamerkki 6"/>
          <p:cNvSpPr>
            <a:spLocks noGrp="1"/>
          </p:cNvSpPr>
          <p:nvPr>
            <p:ph type="sldNum" sz="quarter" idx="12"/>
          </p:nvPr>
        </p:nvSpPr>
        <p:spPr/>
        <p:txBody>
          <a:bodyPr/>
          <a:lstStyle/>
          <a:p>
            <a:fld id="{3D38936B-44F6-4A57-9BD0-B414F884260D}" type="slidenum">
              <a:rPr lang="fi-FI" smtClean="0"/>
              <a:t>‹#›</a:t>
            </a:fld>
            <a:endParaRPr lang="fi-F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i-FI" smtClean="0"/>
              <a:t>Muokkaa perustyyl. napsautt.</a:t>
            </a:r>
            <a:endParaRPr kumimoji="0" lang="en-US"/>
          </a:p>
        </p:txBody>
      </p:sp>
      <p:sp>
        <p:nvSpPr>
          <p:cNvPr id="3" name="Kuvan paikkamerkki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i-FI" smtClean="0">
                <a:solidFill>
                  <a:schemeClr val="lt1"/>
                </a:solidFill>
                <a:latin typeface="+mn-lt"/>
                <a:ea typeface="+mn-ea"/>
                <a:cs typeface="+mn-cs"/>
              </a:rPr>
              <a:t>Lisää kuva napsauttamalla kuvaketta</a:t>
            </a:r>
            <a:endParaRPr kumimoji="0" lang="en-US" dirty="0">
              <a:solidFill>
                <a:schemeClr val="lt1"/>
              </a:solidFill>
              <a:latin typeface="+mn-lt"/>
              <a:ea typeface="+mn-ea"/>
              <a:cs typeface="+mn-cs"/>
            </a:endParaRPr>
          </a:p>
        </p:txBody>
      </p:sp>
      <p:sp>
        <p:nvSpPr>
          <p:cNvPr id="4" name="Tekstin paikkamerkki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i-FI" smtClean="0"/>
              <a:t>Muokkaa tekstin perustyylejä napsauttamalla</a:t>
            </a:r>
          </a:p>
        </p:txBody>
      </p:sp>
      <p:sp>
        <p:nvSpPr>
          <p:cNvPr id="5" name="Päivämäärän paikkamerkki 4"/>
          <p:cNvSpPr>
            <a:spLocks noGrp="1"/>
          </p:cNvSpPr>
          <p:nvPr>
            <p:ph type="dt" sz="half" idx="10"/>
          </p:nvPr>
        </p:nvSpPr>
        <p:spPr/>
        <p:txBody>
          <a:bodyPr/>
          <a:lstStyle/>
          <a:p>
            <a:fld id="{9C7885AD-0604-410D-BA24-0FC4714BED8E}" type="datetime1">
              <a:rPr lang="fi-FI" smtClean="0"/>
              <a:t>12.11.2014</a:t>
            </a:fld>
            <a:endParaRPr lang="fi-FI"/>
          </a:p>
        </p:txBody>
      </p:sp>
      <p:sp>
        <p:nvSpPr>
          <p:cNvPr id="6" name="Alatunnisteen paikkamerkki 5"/>
          <p:cNvSpPr>
            <a:spLocks noGrp="1"/>
          </p:cNvSpPr>
          <p:nvPr>
            <p:ph type="ftr" sz="quarter" idx="11"/>
          </p:nvPr>
        </p:nvSpPr>
        <p:spPr/>
        <p:txBody>
          <a:bodyPr/>
          <a:lstStyle/>
          <a:p>
            <a:r>
              <a:rPr lang="fi-FI" smtClean="0"/>
              <a:t>Arto Tiihonen 2014</a:t>
            </a:r>
            <a:endParaRPr lang="fi-FI"/>
          </a:p>
        </p:txBody>
      </p:sp>
      <p:sp>
        <p:nvSpPr>
          <p:cNvPr id="7" name="Dian numeron paikkamerkki 6"/>
          <p:cNvSpPr>
            <a:spLocks noGrp="1"/>
          </p:cNvSpPr>
          <p:nvPr>
            <p:ph type="sldNum" sz="quarter" idx="12"/>
          </p:nvPr>
        </p:nvSpPr>
        <p:spPr/>
        <p:txBody>
          <a:bodyPr/>
          <a:lstStyle/>
          <a:p>
            <a:fld id="{3D38936B-44F6-4A57-9BD0-B414F884260D}" type="slidenum">
              <a:rPr lang="fi-FI" smtClean="0"/>
              <a:t>‹#›</a:t>
            </a:fld>
            <a:endParaRPr lang="fi-F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tsikon paikkamerkki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i-FI" smtClean="0"/>
              <a:t>Muokkaa perustyyl. napsautt.</a:t>
            </a:r>
            <a:endParaRPr kumimoji="0" lang="en-US"/>
          </a:p>
        </p:txBody>
      </p:sp>
      <p:sp>
        <p:nvSpPr>
          <p:cNvPr id="13" name="Tekstin paikkamerkki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i-FI" smtClean="0"/>
              <a:t>Muokkaa tekstin perustyylejä napsauttamalla</a:t>
            </a:r>
          </a:p>
          <a:p>
            <a:pPr lvl="1" eaLnBrk="1" latinLnBrk="0" hangingPunct="1"/>
            <a:r>
              <a:rPr kumimoji="0" lang="fi-FI" smtClean="0"/>
              <a:t>toinen taso</a:t>
            </a:r>
          </a:p>
          <a:p>
            <a:pPr lvl="2" eaLnBrk="1" latinLnBrk="0" hangingPunct="1"/>
            <a:r>
              <a:rPr kumimoji="0" lang="fi-FI" smtClean="0"/>
              <a:t>kolmas taso</a:t>
            </a:r>
          </a:p>
          <a:p>
            <a:pPr lvl="3" eaLnBrk="1" latinLnBrk="0" hangingPunct="1"/>
            <a:r>
              <a:rPr kumimoji="0" lang="fi-FI" smtClean="0"/>
              <a:t>neljäs taso</a:t>
            </a:r>
          </a:p>
          <a:p>
            <a:pPr lvl="4" eaLnBrk="1" latinLnBrk="0" hangingPunct="1"/>
            <a:r>
              <a:rPr kumimoji="0" lang="fi-FI" smtClean="0"/>
              <a:t>viides taso</a:t>
            </a:r>
            <a:endParaRPr kumimoji="0" lang="en-US"/>
          </a:p>
        </p:txBody>
      </p:sp>
      <p:sp>
        <p:nvSpPr>
          <p:cNvPr id="14" name="Päivämäärän paikkamerkki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F8CA011-A65F-4AFE-B9FE-5260924A63B8}" type="datetime1">
              <a:rPr lang="fi-FI" smtClean="0"/>
              <a:t>12.11.2014</a:t>
            </a:fld>
            <a:endParaRPr lang="fi-FI"/>
          </a:p>
        </p:txBody>
      </p:sp>
      <p:sp>
        <p:nvSpPr>
          <p:cNvPr id="3" name="Alatunnisteen paikkamerkki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fi-FI" smtClean="0"/>
              <a:t>Arto Tiihonen 2014</a:t>
            </a:r>
            <a:endParaRPr lang="fi-FI"/>
          </a:p>
        </p:txBody>
      </p:sp>
      <p:sp>
        <p:nvSpPr>
          <p:cNvPr id="23" name="Dian numeron paikkamerkki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3D38936B-44F6-4A57-9BD0-B414F884260D}" type="slidenum">
              <a:rPr lang="fi-FI" smtClean="0"/>
              <a:t>‹#›</a:t>
            </a:fld>
            <a:endParaRPr lang="fi-FI"/>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facebook.com/video/video.php?v=616304858399324"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urheilulehti.fi/jaakiekko/liigan-puheenjohtaja-puolustaa-kummolaa-sympaattisempi-hahmo"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outwardbound.fi/experiential-learni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outwardbound.fi/experiential-learnin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outwardbound.fi/experiential-learnin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outwardbound.fi/experiential-learnin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outwardbound.fi/experiential-learni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outwardbound.fi/tutkimustietoa-kirjallisuutta/tutkimustietoa"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julkaisut.turkuamk.fi/isbn9789522164353.pdf" TargetMode="External"/><Relationship Id="rId2" Type="http://schemas.openxmlformats.org/officeDocument/2006/relationships/hyperlink" Target="http://www.ikainstituutti.fi/binary/file/-/id/1/fid/390" TargetMode="External"/><Relationship Id="rId1" Type="http://schemas.openxmlformats.org/officeDocument/2006/relationships/slideLayout" Target="../slideLayouts/slideLayout2.xml"/><Relationship Id="rId5" Type="http://schemas.openxmlformats.org/officeDocument/2006/relationships/hyperlink" Target="http://www.miksiliikun.fi/wp-content/uploads/2012/08/1.1KOKEMUSJULKAISUTIIHONEN.pdf" TargetMode="External"/><Relationship Id="rId4" Type="http://schemas.openxmlformats.org/officeDocument/2006/relationships/hyperlink" Target="http://www.miksiliikun.fi/wp-content/uploads/2012/08/1.1LONKKAJULKAISUTIIHONEN.pdf"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julkari.fi/bitstream/handle/10024/102867/pirnes.pdf?sequence=1" TargetMode="External"/><Relationship Id="rId2" Type="http://schemas.openxmlformats.org/officeDocument/2006/relationships/hyperlink" Target="http://portfolio-web.ess.fi/www/FCReipas/2012Seuralehti/index.html" TargetMode="External"/><Relationship Id="rId1" Type="http://schemas.openxmlformats.org/officeDocument/2006/relationships/slideLayout" Target="../slideLayouts/slideLayout2.xml"/><Relationship Id="rId4" Type="http://schemas.openxmlformats.org/officeDocument/2006/relationships/hyperlink" Target="http://www.kasvatus-ja-aika.fi/site/?lan=1&amp;page_id=275"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miksiliikun.fi/artikkelit/" TargetMode="External"/><Relationship Id="rId2" Type="http://schemas.openxmlformats.org/officeDocument/2006/relationships/hyperlink" Target="http://www.miksiliikun.fi/" TargetMode="External"/><Relationship Id="rId1" Type="http://schemas.openxmlformats.org/officeDocument/2006/relationships/slideLayout" Target="../slideLayouts/slideLayout2.xml"/><Relationship Id="rId5" Type="http://schemas.openxmlformats.org/officeDocument/2006/relationships/hyperlink" Target="http://www.miksiliikun.fi/esityksia-materiaaleja/" TargetMode="External"/><Relationship Id="rId4" Type="http://schemas.openxmlformats.org/officeDocument/2006/relationships/hyperlink" Target="http://www.miksiliikun.fi/sample-page/"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http://theseus.fi/bitstream/handle/10024/38576/Opinnaytetyo%20Sini%20Ratas.pdf?sequence=1"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outwardbound.fi/outward-boun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iikuntaneuvosto.fi/julkaisut/valtion_liikuntaneuvoston_julkaisusarja/liikuntakulttuurin_kasitteet_muuttuvat_ja_muuttavat.622.new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youtube.com/watch?v=BL9b_aNKKn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U6hEQayVU0w&amp;feature=youtu.b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422030" y="1371600"/>
            <a:ext cx="8229600" cy="2633464"/>
          </a:xfrm>
        </p:spPr>
        <p:txBody>
          <a:bodyPr>
            <a:noAutofit/>
          </a:bodyPr>
          <a:lstStyle/>
          <a:p>
            <a:r>
              <a:rPr lang="fi-FI" sz="3600" dirty="0"/>
              <a:t/>
            </a:r>
            <a:br>
              <a:rPr lang="fi-FI" sz="3600" dirty="0"/>
            </a:br>
            <a:r>
              <a:rPr lang="fi-FI" sz="5400" dirty="0"/>
              <a:t>Seikkailu</a:t>
            </a:r>
            <a:br>
              <a:rPr lang="fi-FI" sz="5400" dirty="0"/>
            </a:br>
            <a:r>
              <a:rPr lang="fi-FI" sz="5400" dirty="0"/>
              <a:t>on kokemus</a:t>
            </a:r>
            <a:r>
              <a:rPr lang="fi-FI" sz="3600" dirty="0"/>
              <a:t/>
            </a:r>
            <a:br>
              <a:rPr lang="fi-FI" sz="3600" dirty="0"/>
            </a:br>
            <a:r>
              <a:rPr lang="fi-FI" sz="3600" dirty="0"/>
              <a:t>-</a:t>
            </a:r>
            <a:br>
              <a:rPr lang="fi-FI" sz="3600" dirty="0"/>
            </a:br>
            <a:r>
              <a:rPr lang="fi-FI" sz="3600"/>
              <a:t>mutta </a:t>
            </a:r>
            <a:r>
              <a:rPr lang="fi-FI" sz="3600" smtClean="0"/>
              <a:t>millainen </a:t>
            </a:r>
            <a:r>
              <a:rPr lang="fi-FI" sz="3600" dirty="0"/>
              <a:t>kokemus se</a:t>
            </a:r>
            <a:br>
              <a:rPr lang="fi-FI" sz="3600" dirty="0"/>
            </a:br>
            <a:r>
              <a:rPr lang="fi-FI" sz="3600" dirty="0"/>
              <a:t>oikeastaan </a:t>
            </a:r>
            <a:r>
              <a:rPr lang="fi-FI" sz="3600" dirty="0" smtClean="0"/>
              <a:t>on?</a:t>
            </a:r>
            <a:endParaRPr lang="fi-FI" sz="3600" dirty="0"/>
          </a:p>
        </p:txBody>
      </p:sp>
      <p:sp>
        <p:nvSpPr>
          <p:cNvPr id="4" name="Alatunnisteen paikkamerkki 3"/>
          <p:cNvSpPr>
            <a:spLocks noGrp="1"/>
          </p:cNvSpPr>
          <p:nvPr>
            <p:ph type="ftr" sz="quarter" idx="11"/>
          </p:nvPr>
        </p:nvSpPr>
        <p:spPr/>
        <p:txBody>
          <a:bodyPr/>
          <a:lstStyle/>
          <a:p>
            <a:r>
              <a:rPr lang="fi-FI" dirty="0" smtClean="0"/>
              <a:t>Arto Tiihonen 2014</a:t>
            </a:r>
            <a:endParaRPr lang="fi-FI" dirty="0"/>
          </a:p>
        </p:txBody>
      </p:sp>
      <p:sp>
        <p:nvSpPr>
          <p:cNvPr id="3" name="Alaotsikko 2"/>
          <p:cNvSpPr>
            <a:spLocks noGrp="1"/>
          </p:cNvSpPr>
          <p:nvPr>
            <p:ph type="subTitle" idx="1"/>
          </p:nvPr>
        </p:nvSpPr>
        <p:spPr>
          <a:xfrm>
            <a:off x="1371600" y="4725144"/>
            <a:ext cx="6400800" cy="1008112"/>
          </a:xfrm>
        </p:spPr>
        <p:txBody>
          <a:bodyPr>
            <a:normAutofit lnSpcReduction="10000"/>
          </a:bodyPr>
          <a:lstStyle/>
          <a:p>
            <a:r>
              <a:rPr lang="fi-FI" sz="3200" b="1" dirty="0" smtClean="0"/>
              <a:t>FT Arto Tiihonen</a:t>
            </a:r>
          </a:p>
          <a:p>
            <a:r>
              <a:rPr lang="fi-FI" sz="2400" b="1" dirty="0" smtClean="0"/>
              <a:t>www.miksiliikun.fi</a:t>
            </a:r>
          </a:p>
        </p:txBody>
      </p:sp>
    </p:spTree>
    <p:extLst>
      <p:ext uri="{BB962C8B-B14F-4D97-AF65-F5344CB8AC3E}">
        <p14:creationId xmlns:p14="http://schemas.microsoft.com/office/powerpoint/2010/main" val="18018404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i-FI" sz="3200" dirty="0"/>
              <a:t>Seikkailu kokemuksellisuuksien maailmoihin: </a:t>
            </a:r>
            <a:r>
              <a:rPr lang="fi-FI" sz="3200" dirty="0" smtClean="0"/>
              <a:t>identiteettikokemus</a:t>
            </a:r>
            <a:endParaRPr lang="fi-FI" sz="3200" dirty="0"/>
          </a:p>
        </p:txBody>
      </p:sp>
      <p:sp>
        <p:nvSpPr>
          <p:cNvPr id="3" name="Content Placeholder 2"/>
          <p:cNvSpPr>
            <a:spLocks noGrp="1"/>
          </p:cNvSpPr>
          <p:nvPr>
            <p:ph idx="1"/>
          </p:nvPr>
        </p:nvSpPr>
        <p:spPr/>
        <p:txBody>
          <a:bodyPr>
            <a:normAutofit/>
          </a:bodyPr>
          <a:lstStyle/>
          <a:p>
            <a:r>
              <a:rPr lang="fi-FI" sz="2400" dirty="0" smtClean="0"/>
              <a:t>Kokemukset – erityisen hyvät/huonot, haasteelliset, yllätykselliset ja sellaiset, joissa on opittu, selvitty tai ymmärretty itsestä ja omista voimavaroista jotakin uutta – rakentavat identiteettiä</a:t>
            </a:r>
          </a:p>
          <a:p>
            <a:r>
              <a:rPr lang="fi-FI" sz="2400" dirty="0" smtClean="0"/>
              <a:t>Kokemukset, joissa vain oma identiteetti on keskeistä eli oma suoriutuminen, ulkonäkö tai menestyminen, saattavat myös murentaa identiteettiä ja johtaa asioiden välttelyyn, itsekeskeisyyteen tai jopa addiktioihin </a:t>
            </a:r>
          </a:p>
          <a:p>
            <a:r>
              <a:rPr lang="fi-FI" sz="2400" dirty="0" smtClean="0"/>
              <a:t>Kysymys: miten identiteettikokemuksia kannattaa käyttää ihmisten voimaannuttamisessa sekä vahvan ja realistisen identiteetin rakentamisessa?</a:t>
            </a:r>
            <a:endParaRPr lang="fi-FI" sz="2400"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5092892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32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Seikkailu kokemuksellisuuksien maailmoihin: </a:t>
            </a:r>
            <a:r>
              <a:rPr lang="fi-FI" sz="3200" dirty="0" smtClean="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osallisuuskokemus</a:t>
            </a:r>
            <a:endParaRPr lang="fi-FI" dirty="0"/>
          </a:p>
        </p:txBody>
      </p:sp>
      <p:sp>
        <p:nvSpPr>
          <p:cNvPr id="3" name="Content Placeholder 2"/>
          <p:cNvSpPr>
            <a:spLocks noGrp="1"/>
          </p:cNvSpPr>
          <p:nvPr>
            <p:ph idx="1"/>
          </p:nvPr>
        </p:nvSpPr>
        <p:spPr/>
        <p:txBody>
          <a:bodyPr>
            <a:normAutofit lnSpcReduction="10000"/>
          </a:bodyPr>
          <a:lstStyle/>
          <a:p>
            <a:endParaRPr lang="fi-FI" sz="1800" dirty="0" smtClean="0"/>
          </a:p>
          <a:p>
            <a:r>
              <a:rPr lang="fi-FI" dirty="0" smtClean="0"/>
              <a:t>Ryhmätehtävä (1x3, 1x4,1x5, 1x6, 1x8, 1x10, 1x12 ryhmää): 4 minuuttia.</a:t>
            </a:r>
          </a:p>
          <a:p>
            <a:r>
              <a:rPr lang="fi-FI" dirty="0" smtClean="0"/>
              <a:t>Muodostakaa liikkumaton tai liikkuva ryhmä, joka kuvaa jotain tänään esillä ollutta käsitettä. </a:t>
            </a:r>
          </a:p>
          <a:p>
            <a:r>
              <a:rPr lang="fi-FI" dirty="0" smtClean="0"/>
              <a:t>Jokainen ryhmä esittää käsitteen. </a:t>
            </a:r>
            <a:endParaRPr lang="fi-FI" dirty="0"/>
          </a:p>
          <a:p>
            <a:endParaRPr lang="fi-FI" dirty="0" smtClean="0"/>
          </a:p>
          <a:p>
            <a:endParaRPr lang="fi-FI" sz="1800" dirty="0"/>
          </a:p>
          <a:p>
            <a:endParaRPr lang="fi-FI" sz="1800" dirty="0" smtClean="0"/>
          </a:p>
          <a:p>
            <a:endParaRPr lang="fi-FI" sz="1800" dirty="0"/>
          </a:p>
          <a:p>
            <a:r>
              <a:rPr lang="fi-FI" sz="1800" dirty="0" smtClean="0"/>
              <a:t>Esimerkki: Quut/OVO </a:t>
            </a:r>
            <a:r>
              <a:rPr lang="fi-FI" sz="1800" dirty="0"/>
              <a:t>SunLahti-esitys 8.6.2013: </a:t>
            </a:r>
            <a:r>
              <a:rPr lang="fi-FI" sz="1800" u="sng" dirty="0">
                <a:hlinkClick r:id="rId2"/>
              </a:rPr>
              <a:t>https://www.facebook.com/video/video.php?v=616304858399324</a:t>
            </a:r>
            <a:r>
              <a:rPr lang="fi-FI" sz="1800" dirty="0"/>
              <a:t>  </a:t>
            </a:r>
          </a:p>
          <a:p>
            <a:endParaRPr lang="fi-FI"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36265649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32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Seikkailu kokemuksellisuuksien maailmoihin: osallisuuskokemus</a:t>
            </a:r>
            <a:endParaRPr lang="fi-FI" dirty="0"/>
          </a:p>
        </p:txBody>
      </p:sp>
      <p:sp>
        <p:nvSpPr>
          <p:cNvPr id="3" name="Content Placeholder 2"/>
          <p:cNvSpPr>
            <a:spLocks noGrp="1"/>
          </p:cNvSpPr>
          <p:nvPr>
            <p:ph idx="1"/>
          </p:nvPr>
        </p:nvSpPr>
        <p:spPr/>
        <p:txBody>
          <a:bodyPr>
            <a:normAutofit fontScale="92500"/>
          </a:bodyPr>
          <a:lstStyle/>
          <a:p>
            <a:r>
              <a:rPr lang="fi-FI" sz="2400" dirty="0" smtClean="0"/>
              <a:t>Osallisuus, osallistuminen, osallistaminen, yhteisöllisyys, joukkoistaminen, vertaisuus, sosiaalisuus, sosiaalistaminen, sosiaastuminen, sosiaaliset yhteisöt/ryhmät, sosiaalinen media, sosiaalinen persoonallisuus... </a:t>
            </a:r>
          </a:p>
          <a:p>
            <a:r>
              <a:rPr lang="fi-FI" sz="2400" dirty="0" smtClean="0"/>
              <a:t>Osallisuus on noussut keskiöön, kun kulttuurin, liikunnan sekä muun harrastus- ja vapaaehtoistoiminnan hyödyt yksilöille, yhteisöille kuin yhteiskunnallekin on osoitettu mm. </a:t>
            </a:r>
            <a:r>
              <a:rPr lang="fi-FI" sz="2400" dirty="0"/>
              <a:t>s</a:t>
            </a:r>
            <a:r>
              <a:rPr lang="fi-FI" sz="2400" dirty="0" smtClean="0"/>
              <a:t>osiaalisen pääoman tutkimuksen avulla</a:t>
            </a:r>
          </a:p>
          <a:p>
            <a:r>
              <a:rPr lang="fi-FI" sz="2400" dirty="0" smtClean="0"/>
              <a:t>Kansalaistoiminnan kentän merkitys selittyy myös väestön ikääntymisellä ja talouden ongelmilla – lisääntyvä vertaistoiminta, vapaaehtoistyö ja itseapu auttavat myös julkisia palveluja selviämään syrjäytymisongelmista ja ”kestävyysvajeesta”.</a:t>
            </a:r>
            <a:endParaRPr lang="fi-FI" sz="2400"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905714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32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Seikkailu kokemuksellisuuksien maailmoihin: </a:t>
            </a:r>
            <a:r>
              <a:rPr lang="fi-FI" sz="3200" dirty="0" smtClean="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toimijuuskokemus</a:t>
            </a:r>
            <a:endParaRPr lang="fi-FI" dirty="0"/>
          </a:p>
        </p:txBody>
      </p:sp>
      <p:sp>
        <p:nvSpPr>
          <p:cNvPr id="3" name="Content Placeholder 2"/>
          <p:cNvSpPr>
            <a:spLocks noGrp="1"/>
          </p:cNvSpPr>
          <p:nvPr>
            <p:ph idx="1"/>
          </p:nvPr>
        </p:nvSpPr>
        <p:spPr/>
        <p:txBody>
          <a:bodyPr>
            <a:normAutofit fontScale="92500" lnSpcReduction="10000"/>
          </a:bodyPr>
          <a:lstStyle/>
          <a:p>
            <a:r>
              <a:rPr lang="fi-FI" sz="2400" dirty="0" smtClean="0"/>
              <a:t>Erilaisesta syrjäytymisestä – koulusta, liikunnasta, yhteiskunnasta – on tullut ongelma länsimaissa ja jopa pohjoismaissa</a:t>
            </a:r>
          </a:p>
          <a:p>
            <a:r>
              <a:rPr lang="fi-FI" sz="2400" dirty="0" smtClean="0"/>
              <a:t>Yhtenä syynä pidetään kulttuuriamme, joka passivoi tai ei ainakaan tarjoa kaikille kokemuksia, joissa ihmisen toimijuus vahvistuisi (vrt. Hahnin käsitys 1800-luvulta)</a:t>
            </a:r>
          </a:p>
          <a:p>
            <a:r>
              <a:rPr lang="fi-FI" sz="2400" dirty="0" smtClean="0"/>
              <a:t>Toimijuudella tarkoitetaan yksilön tai yhteisön resursseja vaikuttaa itseään ja muita koskeviin asioihin </a:t>
            </a:r>
          </a:p>
          <a:p>
            <a:r>
              <a:rPr lang="fi-FI" sz="2400" dirty="0" smtClean="0"/>
              <a:t>Toimijuus vaatii halua, osaamista, kykyä, voimista, täytymistä, tunnetta, jotka auttavat tavoitteiden saavuttamisessa</a:t>
            </a:r>
          </a:p>
          <a:p>
            <a:r>
              <a:rPr lang="fi-FI" sz="2400" dirty="0" smtClean="0"/>
              <a:t>Toimijuuskokemus on kokemus siitä, että on kyennyt vaikuttamaan asioihin ja on pystynyt muuttamaan niitä</a:t>
            </a:r>
            <a:endParaRPr lang="fi-FI" sz="2400"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911041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32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Seikkailu kokemuksellisuuksien maailmoihin: toimijuuskokemus</a:t>
            </a:r>
            <a:endParaRPr lang="fi-FI" dirty="0"/>
          </a:p>
        </p:txBody>
      </p:sp>
      <p:sp>
        <p:nvSpPr>
          <p:cNvPr id="3" name="Content Placeholder 2"/>
          <p:cNvSpPr>
            <a:spLocks noGrp="1"/>
          </p:cNvSpPr>
          <p:nvPr>
            <p:ph idx="1"/>
          </p:nvPr>
        </p:nvSpPr>
        <p:spPr/>
        <p:txBody>
          <a:bodyPr/>
          <a:lstStyle/>
          <a:p>
            <a:pPr lvl="0">
              <a:buClr>
                <a:prstClr val="white">
                  <a:shade val="95000"/>
                </a:prstClr>
              </a:buClr>
            </a:pPr>
            <a:r>
              <a:rPr lang="fi-FI" dirty="0">
                <a:solidFill>
                  <a:prstClr val="white"/>
                </a:solidFill>
              </a:rPr>
              <a:t>Tehtävä: Keksi vieruskaverisi kanssa harjoitus tai jokin muu tehtävä, joka lisää tekijän </a:t>
            </a:r>
            <a:r>
              <a:rPr lang="fi-FI" dirty="0" smtClean="0">
                <a:solidFill>
                  <a:prstClr val="white"/>
                </a:solidFill>
              </a:rPr>
              <a:t>toimijuutta: 4 minuuttia. </a:t>
            </a:r>
          </a:p>
          <a:p>
            <a:pPr lvl="0">
              <a:buClr>
                <a:prstClr val="white">
                  <a:shade val="95000"/>
                </a:prstClr>
              </a:buClr>
            </a:pPr>
            <a:r>
              <a:rPr lang="fi-FI" dirty="0" smtClean="0">
                <a:solidFill>
                  <a:prstClr val="white"/>
                </a:solidFill>
              </a:rPr>
              <a:t>Mieti tehtävän tavoitetta/tavoitteita ja käy läpi toimijuuden modaliteetteja: halu/tunne, osaaminen, kykeneminen/voiminen ja täytyminen. </a:t>
            </a:r>
          </a:p>
          <a:p>
            <a:pPr marL="137160" lvl="0" indent="0">
              <a:buClr>
                <a:prstClr val="white">
                  <a:shade val="95000"/>
                </a:prstClr>
              </a:buClr>
              <a:buNone/>
            </a:pPr>
            <a:endParaRPr lang="fi-FI" dirty="0" smtClean="0">
              <a:solidFill>
                <a:prstClr val="white"/>
              </a:solidFill>
            </a:endParaRPr>
          </a:p>
          <a:p>
            <a:pPr lvl="0">
              <a:buClr>
                <a:prstClr val="white">
                  <a:shade val="95000"/>
                </a:prstClr>
              </a:buClr>
            </a:pPr>
            <a:r>
              <a:rPr lang="fi-FI" sz="1800" dirty="0">
                <a:solidFill>
                  <a:prstClr val="white"/>
                </a:solidFill>
              </a:rPr>
              <a:t>Esimerkki: Urheilulehti: U-talk, 6.11.2014: Jääkiekon tulevaisuudesta: </a:t>
            </a:r>
            <a:r>
              <a:rPr lang="fi-FI" sz="1800" u="sng" dirty="0">
                <a:solidFill>
                  <a:prstClr val="white"/>
                </a:solidFill>
                <a:hlinkClick r:id="rId2"/>
              </a:rPr>
              <a:t>http://www.urheilulehti.fi/jaakiekko/liigan-puheenjohtaja-puolustaa-kummolaa-sympaattisempi-hahmo</a:t>
            </a:r>
            <a:endParaRPr lang="fi-FI" sz="1800" dirty="0">
              <a:solidFill>
                <a:prstClr val="white"/>
              </a:solidFill>
            </a:endParaRPr>
          </a:p>
          <a:p>
            <a:pPr lvl="0">
              <a:buClr>
                <a:prstClr val="white">
                  <a:shade val="95000"/>
                </a:prstClr>
              </a:buClr>
            </a:pPr>
            <a:endParaRPr lang="fi-FI" dirty="0">
              <a:solidFill>
                <a:prstClr val="white"/>
              </a:solidFill>
            </a:endParaRPr>
          </a:p>
          <a:p>
            <a:endParaRPr lang="fi-FI"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3134767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2800" dirty="0" smtClean="0"/>
              <a:t>Elämyspedagogiikka ja kokemuksellisuuksien yhteensovittaminen</a:t>
            </a:r>
            <a:endParaRPr lang="fi-FI" sz="2800" dirty="0"/>
          </a:p>
        </p:txBody>
      </p:sp>
      <p:sp>
        <p:nvSpPr>
          <p:cNvPr id="3" name="Content Placeholder 2"/>
          <p:cNvSpPr>
            <a:spLocks noGrp="1"/>
          </p:cNvSpPr>
          <p:nvPr>
            <p:ph idx="1"/>
          </p:nvPr>
        </p:nvSpPr>
        <p:spPr/>
        <p:txBody>
          <a:bodyPr/>
          <a:lstStyle/>
          <a:p>
            <a:endParaRPr lang="fi-FI" dirty="0" smtClean="0"/>
          </a:p>
          <a:p>
            <a:r>
              <a:rPr lang="fi-FI" sz="2000" dirty="0" smtClean="0"/>
              <a:t>”Elämyspedagogiikka </a:t>
            </a:r>
            <a:r>
              <a:rPr lang="fi-FI" sz="2000" dirty="0"/>
              <a:t>tarkoittaa ihmisen kasvun ja oppimisen mahdollistamista sellaisten elämysten kautta, jotka koskettavat ihmistä kokonaisvaltaisesti. Elämyspedagogiikka perustuu ihmiskäsitykseen, jonka mukaan jokaisessa ihmisessä on  jotain hyvää, jota kehittämällä  saadaan aikaan henkistä kasvua.” </a:t>
            </a:r>
            <a:r>
              <a:rPr lang="fi-FI" sz="2000" dirty="0" smtClean="0"/>
              <a:t>(</a:t>
            </a:r>
            <a:r>
              <a:rPr lang="fi-FI" sz="2000" dirty="0" smtClean="0">
                <a:hlinkClick r:id="rId2"/>
              </a:rPr>
              <a:t>http</a:t>
            </a:r>
            <a:r>
              <a:rPr lang="fi-FI" sz="2000" dirty="0">
                <a:hlinkClick r:id="rId2"/>
              </a:rPr>
              <a:t>://</a:t>
            </a:r>
            <a:r>
              <a:rPr lang="fi-FI" sz="2000" dirty="0" smtClean="0">
                <a:hlinkClick r:id="rId2"/>
              </a:rPr>
              <a:t>www.outwardbound.fi/experiential-learning</a:t>
            </a:r>
            <a:r>
              <a:rPr lang="fi-FI" sz="2000" dirty="0" smtClean="0"/>
              <a:t>) </a:t>
            </a:r>
          </a:p>
          <a:p>
            <a:endParaRPr lang="fi-FI" sz="2000" dirty="0"/>
          </a:p>
          <a:p>
            <a:r>
              <a:rPr lang="fi-FI" sz="2000" dirty="0" smtClean="0"/>
              <a:t>Elämys on kokemus, jolla on sosiokulttuurisia merkityksiä. Yhtä hyvin elämyksen sijasta voisi käyttää kokemusta. Itse käyttäisinkin... </a:t>
            </a:r>
            <a:endParaRPr lang="fi-FI" sz="2000" dirty="0"/>
          </a:p>
          <a:p>
            <a:endParaRPr lang="fi-FI"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1042943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28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Elämyspedagogiikka ja kokemuksellisuuksien </a:t>
            </a:r>
            <a:r>
              <a:rPr lang="fi-FI" sz="2800" dirty="0" smtClean="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yhteensovittaminen</a:t>
            </a:r>
            <a:endParaRPr lang="fi-FI" dirty="0"/>
          </a:p>
        </p:txBody>
      </p:sp>
      <p:sp>
        <p:nvSpPr>
          <p:cNvPr id="3" name="Content Placeholder 2"/>
          <p:cNvSpPr>
            <a:spLocks noGrp="1"/>
          </p:cNvSpPr>
          <p:nvPr>
            <p:ph idx="1"/>
          </p:nvPr>
        </p:nvSpPr>
        <p:spPr/>
        <p:txBody>
          <a:bodyPr>
            <a:normAutofit lnSpcReduction="10000"/>
          </a:bodyPr>
          <a:lstStyle/>
          <a:p>
            <a:pPr lvl="0">
              <a:buClr>
                <a:prstClr val="white">
                  <a:shade val="95000"/>
                </a:prstClr>
              </a:buClr>
            </a:pPr>
            <a:r>
              <a:rPr lang="fi-FI" sz="2000" dirty="0" smtClean="0">
                <a:solidFill>
                  <a:prstClr val="white"/>
                </a:solidFill>
              </a:rPr>
              <a:t>”Elämyspedagogiikassa </a:t>
            </a:r>
            <a:r>
              <a:rPr lang="fi-FI" sz="2000" dirty="0">
                <a:solidFill>
                  <a:prstClr val="white"/>
                </a:solidFill>
              </a:rPr>
              <a:t>yksilöille pyritään tarjoamaan haasteita, joiden kohtaamisen ja voittamisen avulla ihmisellä on mahdollisuus oppia ja kehittyä. Kokemuksellisuus ja kokonaisvaltaisuus kulkevat elämyspedagogiikassa käsi kädessä. Ihminen on kokonaisuus, jonka perusolemukseen kuuluu kokonaisvaltainen suhde todellisuuteen. Sama näkemys ihmisestä ajattelevana, tuntevana ja tekevänä kokonaisuutena on ollut lähtökohtana myös monissa muissa reformistisissa liikkeissä, kuten Montessori- ja Steinerpedagogiikassa</a:t>
            </a:r>
            <a:r>
              <a:rPr lang="fi-FI" sz="2000" dirty="0" smtClean="0">
                <a:solidFill>
                  <a:prstClr val="white"/>
                </a:solidFill>
              </a:rPr>
              <a:t>.” (</a:t>
            </a:r>
            <a:r>
              <a:rPr lang="fi-FI" sz="2000" dirty="0">
                <a:solidFill>
                  <a:prstClr val="white"/>
                </a:solidFill>
                <a:hlinkClick r:id="rId2"/>
              </a:rPr>
              <a:t>http://www.outwardbound.fi/experiential-learning</a:t>
            </a:r>
            <a:r>
              <a:rPr lang="fi-FI" sz="2000" dirty="0">
                <a:solidFill>
                  <a:prstClr val="white"/>
                </a:solidFill>
              </a:rPr>
              <a:t>) </a:t>
            </a:r>
            <a:endParaRPr lang="fi-FI" sz="2000" dirty="0" smtClean="0">
              <a:solidFill>
                <a:prstClr val="white"/>
              </a:solidFill>
            </a:endParaRPr>
          </a:p>
          <a:p>
            <a:pPr marL="137160" lvl="0" indent="0">
              <a:buClr>
                <a:prstClr val="white">
                  <a:shade val="95000"/>
                </a:prstClr>
              </a:buClr>
              <a:buNone/>
            </a:pPr>
            <a:endParaRPr lang="fi-FI" sz="2000" dirty="0" smtClean="0">
              <a:solidFill>
                <a:prstClr val="white"/>
              </a:solidFill>
            </a:endParaRPr>
          </a:p>
          <a:p>
            <a:pPr lvl="0">
              <a:buClr>
                <a:prstClr val="white">
                  <a:shade val="95000"/>
                </a:prstClr>
              </a:buClr>
            </a:pPr>
            <a:r>
              <a:rPr lang="fi-FI" sz="2000" dirty="0" smtClean="0">
                <a:solidFill>
                  <a:prstClr val="white"/>
                </a:solidFill>
              </a:rPr>
              <a:t>Tässä puhutaan selvästi yksilön toimijuuden lisäämisestä erilaisista kokemuksista selviämällä. Kyse on myös identiteettikokemuksesta, koska ihmisen identiteetti vahvistuu oppimiskokemuksissa.</a:t>
            </a:r>
          </a:p>
          <a:p>
            <a:pPr lvl="0">
              <a:buClr>
                <a:prstClr val="white">
                  <a:shade val="95000"/>
                </a:prstClr>
              </a:buClr>
            </a:pPr>
            <a:endParaRPr lang="fi-FI" sz="2000" dirty="0">
              <a:solidFill>
                <a:prstClr val="white"/>
              </a:solidFill>
            </a:endParaRPr>
          </a:p>
          <a:p>
            <a:endParaRPr lang="fi-FI"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8234840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28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Elämyspedagogiikka ja kokemuksellisuuksien yhteensovittaminen</a:t>
            </a:r>
            <a:endParaRPr lang="fi-FI" dirty="0"/>
          </a:p>
        </p:txBody>
      </p:sp>
      <p:sp>
        <p:nvSpPr>
          <p:cNvPr id="3" name="Content Placeholder 2"/>
          <p:cNvSpPr>
            <a:spLocks noGrp="1"/>
          </p:cNvSpPr>
          <p:nvPr>
            <p:ph idx="1"/>
          </p:nvPr>
        </p:nvSpPr>
        <p:spPr/>
        <p:txBody>
          <a:bodyPr>
            <a:normAutofit lnSpcReduction="10000"/>
          </a:bodyPr>
          <a:lstStyle/>
          <a:p>
            <a:pPr lvl="0">
              <a:buClr>
                <a:prstClr val="white">
                  <a:shade val="95000"/>
                </a:prstClr>
              </a:buClr>
            </a:pPr>
            <a:r>
              <a:rPr lang="fi-FI" sz="2400" dirty="0"/>
              <a:t>Elämyspedagogisena oppimisympäristönä on usein luonto. Toimintaan voi sisältyä esimerkiksi patikointia, melontaa tai kiipeilyä. Seikkailu, ryhmätehtävät ja erätaitojen opettelu ovat kurssilla kasvatuksen ja oppimisen välineitä, ei itsetarkoitus. Elämyksiä voivat tarjota myös  taiteeseen tai draamaan liittyvät </a:t>
            </a:r>
            <a:r>
              <a:rPr lang="fi-FI" sz="2400" dirty="0" smtClean="0"/>
              <a:t>elementit </a:t>
            </a:r>
            <a:r>
              <a:rPr lang="fi-FI" sz="2000" dirty="0" smtClean="0">
                <a:solidFill>
                  <a:prstClr val="white"/>
                </a:solidFill>
              </a:rPr>
              <a:t>(</a:t>
            </a:r>
            <a:r>
              <a:rPr lang="fi-FI" sz="2000" dirty="0">
                <a:solidFill>
                  <a:prstClr val="white"/>
                </a:solidFill>
                <a:hlinkClick r:id="rId2"/>
              </a:rPr>
              <a:t>http://www.outwardbound.fi/experiential-learning</a:t>
            </a:r>
            <a:r>
              <a:rPr lang="fi-FI" sz="2000" dirty="0">
                <a:solidFill>
                  <a:prstClr val="white"/>
                </a:solidFill>
              </a:rPr>
              <a:t>) </a:t>
            </a:r>
            <a:endParaRPr lang="fi-FI" sz="2000" dirty="0" smtClean="0">
              <a:solidFill>
                <a:prstClr val="white"/>
              </a:solidFill>
            </a:endParaRPr>
          </a:p>
          <a:p>
            <a:pPr marL="137160" lvl="0" indent="0">
              <a:buClr>
                <a:prstClr val="white">
                  <a:shade val="95000"/>
                </a:prstClr>
              </a:buClr>
              <a:buNone/>
            </a:pPr>
            <a:endParaRPr lang="fi-FI" sz="2000" dirty="0" smtClean="0">
              <a:solidFill>
                <a:prstClr val="white"/>
              </a:solidFill>
            </a:endParaRPr>
          </a:p>
          <a:p>
            <a:pPr lvl="0">
              <a:buClr>
                <a:prstClr val="white">
                  <a:shade val="95000"/>
                </a:prstClr>
              </a:buClr>
            </a:pPr>
            <a:r>
              <a:rPr lang="fi-FI" sz="2000" dirty="0" smtClean="0">
                <a:solidFill>
                  <a:prstClr val="white"/>
                </a:solidFill>
              </a:rPr>
              <a:t>Tämä taas viittaa osallisuuskokemukseen, jonka tosin voi saada monenlaisissa ympäristöissä. Luonnonkin voi nähdä tässä osallisena kokemukseen. Itse ”aitona” luontoihmisenä eli metsän keskellä lapsuuteni viettäneenä en rajoittaisi osallistavaa toimintaa vain luontoon, vaikka OB:n toiminnassa se tietysti onkin olennaista.</a:t>
            </a:r>
            <a:endParaRPr lang="fi-FI" sz="2000" dirty="0">
              <a:solidFill>
                <a:prstClr val="white"/>
              </a:solidFill>
            </a:endParaRPr>
          </a:p>
          <a:p>
            <a:endParaRPr lang="fi-FI"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13541434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28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Elämyspedagogiikka ja kokemuksellisuuksien yhteensovittaminen</a:t>
            </a:r>
            <a:endParaRPr lang="fi-FI" dirty="0"/>
          </a:p>
        </p:txBody>
      </p:sp>
      <p:sp>
        <p:nvSpPr>
          <p:cNvPr id="3" name="Content Placeholder 2"/>
          <p:cNvSpPr>
            <a:spLocks noGrp="1"/>
          </p:cNvSpPr>
          <p:nvPr>
            <p:ph idx="1"/>
          </p:nvPr>
        </p:nvSpPr>
        <p:spPr/>
        <p:txBody>
          <a:bodyPr>
            <a:normAutofit/>
          </a:bodyPr>
          <a:lstStyle/>
          <a:p>
            <a:pPr lvl="0">
              <a:buClr>
                <a:prstClr val="white">
                  <a:shade val="95000"/>
                </a:prstClr>
              </a:buClr>
            </a:pPr>
            <a:r>
              <a:rPr lang="fi-FI" sz="2000" dirty="0" smtClean="0"/>
              <a:t>”Elämyspedagoginen</a:t>
            </a:r>
            <a:r>
              <a:rPr lang="fi-FI" sz="2000" dirty="0"/>
              <a:t>, haasteellinen toiminta antaa mahdollisuuksia yksilöille ja ryhmille huomata ja arvioida toimintatapojaan erilaisissa tilanteissa. Ryhmä on yksilölle peili, jonka kautta hän saa palautetta itsestään ja toiminnastaan. Outward Bound kurssilla osallistujille tarjotaan mahdollisuuksia omien rajojen ylittämiseen ja uusien toimintatapojen omaksumiseen</a:t>
            </a:r>
            <a:r>
              <a:rPr lang="fi-FI" sz="2000" dirty="0" smtClean="0"/>
              <a:t>.”</a:t>
            </a:r>
            <a:r>
              <a:rPr lang="fi-FI" sz="2000" dirty="0" smtClean="0">
                <a:solidFill>
                  <a:prstClr val="white"/>
                </a:solidFill>
              </a:rPr>
              <a:t> </a:t>
            </a:r>
            <a:r>
              <a:rPr lang="fi-FI" sz="2000" dirty="0">
                <a:solidFill>
                  <a:prstClr val="white"/>
                </a:solidFill>
              </a:rPr>
              <a:t>(</a:t>
            </a:r>
            <a:r>
              <a:rPr lang="fi-FI" sz="2000" dirty="0">
                <a:solidFill>
                  <a:prstClr val="white"/>
                </a:solidFill>
                <a:hlinkClick r:id="rId2"/>
              </a:rPr>
              <a:t>http://www.outwardbound.fi/experiential-learning</a:t>
            </a:r>
            <a:r>
              <a:rPr lang="fi-FI" sz="2000" dirty="0">
                <a:solidFill>
                  <a:prstClr val="white"/>
                </a:solidFill>
              </a:rPr>
              <a:t>) </a:t>
            </a:r>
            <a:endParaRPr lang="fi-FI" sz="2000" dirty="0" smtClean="0">
              <a:solidFill>
                <a:prstClr val="white"/>
              </a:solidFill>
            </a:endParaRPr>
          </a:p>
          <a:p>
            <a:pPr marL="137160" lvl="0" indent="0">
              <a:buClr>
                <a:prstClr val="white">
                  <a:shade val="95000"/>
                </a:prstClr>
              </a:buClr>
              <a:buNone/>
            </a:pPr>
            <a:endParaRPr lang="fi-FI" sz="2000" dirty="0">
              <a:solidFill>
                <a:prstClr val="white"/>
              </a:solidFill>
            </a:endParaRPr>
          </a:p>
          <a:p>
            <a:r>
              <a:rPr lang="fi-FI" sz="2000" dirty="0" smtClean="0"/>
              <a:t>Tässähän on kyse sekä osallisuuskokemuksesta että toimijuuskokemuksesta – peili voisi olla nykytermein vastavuoroisuuden, vertaisuuden, osallisuuden ja luottamuksen tuottaja. Rajojen ylittäminen on usein myös identiteettikokemus. </a:t>
            </a:r>
            <a:endParaRPr lang="fi-FI" sz="2000"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17596037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28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Elämyspedagogiikka ja kokemuksellisuuksien yhteensovittaminen</a:t>
            </a:r>
            <a:endParaRPr lang="fi-FI" dirty="0"/>
          </a:p>
        </p:txBody>
      </p:sp>
      <p:sp>
        <p:nvSpPr>
          <p:cNvPr id="3" name="Content Placeholder 2"/>
          <p:cNvSpPr>
            <a:spLocks noGrp="1"/>
          </p:cNvSpPr>
          <p:nvPr>
            <p:ph idx="1"/>
          </p:nvPr>
        </p:nvSpPr>
        <p:spPr/>
        <p:txBody>
          <a:bodyPr/>
          <a:lstStyle/>
          <a:p>
            <a:pPr lvl="0">
              <a:buClr>
                <a:prstClr val="white">
                  <a:shade val="95000"/>
                </a:prstClr>
              </a:buClr>
            </a:pPr>
            <a:r>
              <a:rPr lang="fi-FI" sz="2000" dirty="0" smtClean="0"/>
              <a:t>”Palautekeskustelujen </a:t>
            </a:r>
            <a:r>
              <a:rPr lang="fi-FI" sz="2000" dirty="0"/>
              <a:t>avulla kurssilla opittu pyritään siirtämään osallistujien arkeen. Kokemus itsensä voittamisesta antaa valmiuksia elämän haasteista selviämiseen.</a:t>
            </a:r>
            <a:br>
              <a:rPr lang="fi-FI" sz="2000" dirty="0"/>
            </a:br>
            <a:r>
              <a:rPr lang="fi-FI" sz="2000" dirty="0"/>
              <a:t>Elämyspedagogiikkassa uskotaan voimistuneiden ja positiivisia ominaisuuksia löytäneiden ihmisten olevan myös valmiimpia ottamaan vastuuta paitsi itsestään, myös toisista ja ympäröivästä </a:t>
            </a:r>
            <a:r>
              <a:rPr lang="fi-FI" sz="2000" dirty="0" smtClean="0"/>
              <a:t>yhteiskunnasta.”</a:t>
            </a:r>
            <a:r>
              <a:rPr lang="fi-FI" sz="2000" dirty="0" smtClean="0">
                <a:solidFill>
                  <a:prstClr val="white"/>
                </a:solidFill>
              </a:rPr>
              <a:t> </a:t>
            </a:r>
            <a:r>
              <a:rPr lang="fi-FI" sz="2000" dirty="0">
                <a:solidFill>
                  <a:prstClr val="white"/>
                </a:solidFill>
              </a:rPr>
              <a:t>(</a:t>
            </a:r>
            <a:r>
              <a:rPr lang="fi-FI" sz="2000" dirty="0">
                <a:solidFill>
                  <a:prstClr val="white"/>
                </a:solidFill>
                <a:hlinkClick r:id="rId2"/>
              </a:rPr>
              <a:t>http://www.outwardbound.fi/experiential-learning</a:t>
            </a:r>
            <a:r>
              <a:rPr lang="fi-FI" sz="2000" dirty="0">
                <a:solidFill>
                  <a:prstClr val="white"/>
                </a:solidFill>
              </a:rPr>
              <a:t>) </a:t>
            </a:r>
            <a:endParaRPr lang="fi-FI" sz="2000" dirty="0" smtClean="0">
              <a:solidFill>
                <a:prstClr val="white"/>
              </a:solidFill>
            </a:endParaRPr>
          </a:p>
          <a:p>
            <a:pPr lvl="0">
              <a:buClr>
                <a:prstClr val="white">
                  <a:shade val="95000"/>
                </a:prstClr>
              </a:buClr>
            </a:pPr>
            <a:endParaRPr lang="fi-FI" sz="2000" dirty="0">
              <a:solidFill>
                <a:prstClr val="white"/>
              </a:solidFill>
            </a:endParaRPr>
          </a:p>
          <a:p>
            <a:pPr lvl="0">
              <a:buClr>
                <a:prstClr val="white">
                  <a:shade val="95000"/>
                </a:prstClr>
              </a:buClr>
            </a:pPr>
            <a:r>
              <a:rPr lang="fi-FI" sz="2000" dirty="0" smtClean="0">
                <a:solidFill>
                  <a:prstClr val="white"/>
                </a:solidFill>
              </a:rPr>
              <a:t>Tässä puhutaan selvästi toimijuuden rakentamisesta ja siitä, miten kokemuksellisuudet liittyvät erilaisiin sosiokulttuurisiin merkityksiin. Usein voimaannuttavaa onkin se, että aiempia kokemuksia merkityksellistetään uudelleen tai niiden merkityksiä muutetaan ”korjaavilla kokemuksilla”. </a:t>
            </a:r>
            <a:endParaRPr lang="fi-FI" sz="2000" dirty="0">
              <a:solidFill>
                <a:prstClr val="white"/>
              </a:solidFill>
            </a:endParaRPr>
          </a:p>
          <a:p>
            <a:endParaRPr lang="fi-FI"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3636853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Käsiteseikkailu</a:t>
            </a:r>
            <a:endParaRPr lang="fi-FI" dirty="0"/>
          </a:p>
        </p:txBody>
      </p:sp>
      <p:sp>
        <p:nvSpPr>
          <p:cNvPr id="3" name="Content Placeholder 2"/>
          <p:cNvSpPr>
            <a:spLocks noGrp="1"/>
          </p:cNvSpPr>
          <p:nvPr>
            <p:ph idx="1"/>
          </p:nvPr>
        </p:nvSpPr>
        <p:spPr/>
        <p:txBody>
          <a:bodyPr>
            <a:normAutofit fontScale="92500" lnSpcReduction="20000"/>
          </a:bodyPr>
          <a:lstStyle/>
          <a:p>
            <a:r>
              <a:rPr lang="fi-FI" sz="2600" dirty="0" smtClean="0"/>
              <a:t>Elämyspedagogiikka</a:t>
            </a:r>
          </a:p>
          <a:p>
            <a:r>
              <a:rPr lang="fi-FI" sz="2600" dirty="0" smtClean="0"/>
              <a:t>Seikkailukasvatus (adventure education)</a:t>
            </a:r>
          </a:p>
          <a:p>
            <a:r>
              <a:rPr lang="fi-FI" sz="2600" dirty="0" smtClean="0"/>
              <a:t>Ryhmädynamiikka </a:t>
            </a:r>
          </a:p>
          <a:p>
            <a:r>
              <a:rPr lang="fi-FI" sz="2600" dirty="0" smtClean="0"/>
              <a:t>Elämyshakuisuus (sensation seeking)</a:t>
            </a:r>
          </a:p>
          <a:p>
            <a:r>
              <a:rPr lang="fi-FI" sz="2600" dirty="0" smtClean="0"/>
              <a:t>Huippukokemus (flow)</a:t>
            </a:r>
          </a:p>
          <a:p>
            <a:r>
              <a:rPr lang="fi-FI" sz="2600" dirty="0" smtClean="0"/>
              <a:t>Oppimisen ilo</a:t>
            </a:r>
          </a:p>
          <a:p>
            <a:r>
              <a:rPr lang="fi-FI" sz="2600" dirty="0" smtClean="0"/>
              <a:t>Experential learning</a:t>
            </a:r>
          </a:p>
          <a:p>
            <a:r>
              <a:rPr lang="fi-FI" sz="2600" dirty="0" smtClean="0"/>
              <a:t>Group development</a:t>
            </a:r>
          </a:p>
          <a:p>
            <a:r>
              <a:rPr lang="fi-FI" sz="2600" dirty="0" smtClean="0"/>
              <a:t>Adventure based learning</a:t>
            </a:r>
          </a:p>
          <a:p>
            <a:r>
              <a:rPr lang="fi-FI" sz="2600" dirty="0" smtClean="0"/>
              <a:t>Creativity, dramaturgy, innovation, challenge and support</a:t>
            </a:r>
          </a:p>
          <a:p>
            <a:r>
              <a:rPr lang="fi-FI" sz="2600" dirty="0"/>
              <a:t>Lähde: </a:t>
            </a:r>
            <a:r>
              <a:rPr lang="fi-FI" sz="2600" dirty="0">
                <a:hlinkClick r:id="rId2"/>
              </a:rPr>
              <a:t>http://</a:t>
            </a:r>
            <a:r>
              <a:rPr lang="fi-FI" sz="2600" dirty="0" smtClean="0">
                <a:hlinkClick r:id="rId2"/>
              </a:rPr>
              <a:t>www.outwardbound.fi/tutkimustietoa-kirjallisuutta/tutkimustietoa</a:t>
            </a:r>
            <a:r>
              <a:rPr lang="fi-FI" sz="2600" dirty="0" smtClean="0"/>
              <a:t> </a:t>
            </a:r>
            <a:endParaRPr lang="fi-FI" sz="2600" dirty="0"/>
          </a:p>
          <a:p>
            <a:endParaRPr lang="fi-FI" dirty="0" smtClean="0"/>
          </a:p>
          <a:p>
            <a:endParaRPr lang="fi-FI"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915544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normAutofit fontScale="90000"/>
          </a:bodyPr>
          <a:lstStyle/>
          <a:p>
            <a:r>
              <a:rPr lang="fi-FI" dirty="0" smtClean="0"/>
              <a:t>Kiitokset merkityksellisestä kokemuksesta!</a:t>
            </a:r>
            <a:endParaRPr lang="fi-FI" dirty="0"/>
          </a:p>
        </p:txBody>
      </p:sp>
      <p:sp>
        <p:nvSpPr>
          <p:cNvPr id="4" name="Alatunnisteen paikkamerkki 3"/>
          <p:cNvSpPr>
            <a:spLocks noGrp="1"/>
          </p:cNvSpPr>
          <p:nvPr>
            <p:ph type="ftr" sz="quarter" idx="11"/>
          </p:nvPr>
        </p:nvSpPr>
        <p:spPr/>
        <p:txBody>
          <a:bodyPr/>
          <a:lstStyle/>
          <a:p>
            <a:r>
              <a:rPr lang="fi-FI" smtClean="0"/>
              <a:t>Arto Tiihonen 2014</a:t>
            </a:r>
            <a:endParaRPr lang="fi-FI"/>
          </a:p>
        </p:txBody>
      </p:sp>
      <p:sp>
        <p:nvSpPr>
          <p:cNvPr id="3" name="Alaotsikko 2"/>
          <p:cNvSpPr>
            <a:spLocks noGrp="1"/>
          </p:cNvSpPr>
          <p:nvPr>
            <p:ph type="subTitle" idx="1"/>
          </p:nvPr>
        </p:nvSpPr>
        <p:spPr/>
        <p:txBody>
          <a:bodyPr>
            <a:normAutofit lnSpcReduction="10000"/>
          </a:bodyPr>
          <a:lstStyle/>
          <a:p>
            <a:r>
              <a:rPr lang="fi-FI" dirty="0" smtClean="0"/>
              <a:t>Niin, ja se vastaus: </a:t>
            </a:r>
          </a:p>
          <a:p>
            <a:r>
              <a:rPr lang="fi-FI" dirty="0" smtClean="0"/>
              <a:t>Seikkailu on elämyksellistä toimintaa, joka voi sisältää  monimerkityksellisiä kokemuksia. </a:t>
            </a:r>
            <a:endParaRPr lang="fi-FI" dirty="0"/>
          </a:p>
        </p:txBody>
      </p:sp>
    </p:spTree>
    <p:extLst>
      <p:ext uri="{BB962C8B-B14F-4D97-AF65-F5344CB8AC3E}">
        <p14:creationId xmlns:p14="http://schemas.microsoft.com/office/powerpoint/2010/main" val="17426882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922114"/>
          </a:xfrm>
        </p:spPr>
        <p:txBody>
          <a:bodyPr/>
          <a:lstStyle/>
          <a:p>
            <a:r>
              <a:rPr lang="fi-FI" dirty="0" smtClean="0"/>
              <a:t>Julkaisuja aiheesta </a:t>
            </a:r>
            <a:endParaRPr lang="fi-FI" dirty="0"/>
          </a:p>
        </p:txBody>
      </p:sp>
      <p:sp>
        <p:nvSpPr>
          <p:cNvPr id="3" name="Sisällön paikkamerkki 2"/>
          <p:cNvSpPr>
            <a:spLocks noGrp="1"/>
          </p:cNvSpPr>
          <p:nvPr>
            <p:ph idx="1"/>
          </p:nvPr>
        </p:nvSpPr>
        <p:spPr>
          <a:xfrm>
            <a:off x="457200" y="1340768"/>
            <a:ext cx="8229600" cy="4968592"/>
          </a:xfrm>
        </p:spPr>
        <p:txBody>
          <a:bodyPr>
            <a:normAutofit fontScale="25000" lnSpcReduction="20000"/>
          </a:bodyPr>
          <a:lstStyle/>
          <a:p>
            <a:r>
              <a:rPr lang="fi-FI" sz="5600" dirty="0">
                <a:latin typeface="Book Antiqua" panose="02040602050305030304" pitchFamily="18" charset="0"/>
              </a:rPr>
              <a:t>Tiihonen, Arto (2014) Kokemuksellinen toimintakyky ja ikäihmisten voimaannuttaminen. Teoksessa Pohjolainen, Pertti (2014, toim.) Toimintakyvyn arviointi ja tukeminen 2. Laato-ohjelman loppuraportti. Ikäinstituutti, Oraita 1/2014, Helsinki, 76-90. </a:t>
            </a:r>
            <a:r>
              <a:rPr lang="fi-FI" sz="5600" u="sng" dirty="0">
                <a:latin typeface="Book Antiqua" panose="02040602050305030304" pitchFamily="18" charset="0"/>
                <a:hlinkClick r:id="rId2"/>
              </a:rPr>
              <a:t>http://www.ikainstituutti.fi/binary/file/-/id/1/fid/390</a:t>
            </a:r>
            <a:r>
              <a:rPr lang="fi-FI" sz="5600" dirty="0">
                <a:latin typeface="Book Antiqua" panose="02040602050305030304" pitchFamily="18" charset="0"/>
              </a:rPr>
              <a:t> </a:t>
            </a:r>
          </a:p>
          <a:p>
            <a:r>
              <a:rPr lang="fi-FI" sz="5600" dirty="0" smtClean="0">
                <a:latin typeface="Book Antiqua" panose="02040602050305030304" pitchFamily="18" charset="0"/>
              </a:rPr>
              <a:t>Tiihonen</a:t>
            </a:r>
            <a:r>
              <a:rPr lang="fi-FI" sz="5600" dirty="0">
                <a:latin typeface="Book Antiqua" panose="02040602050305030304" pitchFamily="18" charset="0"/>
              </a:rPr>
              <a:t>, Arto (2014) Miten tästä eteenpäin hyvinvoinnin tiellä? Having, Loving, Being ja Experiencing, Meaning, Doing. Teoksessa Nieminen, A., Tarkiainen, A. &amp; Vuorio, E. (toim.). 2014. Kokemustieto, hyvinvointi ja paikallisuus. Turun ammattikorkeakoulun raportteja 177. Turku: Turun ammattikorkeakoulu, 228-246. (</a:t>
            </a:r>
            <a:r>
              <a:rPr lang="fi-FI" sz="5600" u="sng" dirty="0">
                <a:latin typeface="Book Antiqua" panose="02040602050305030304" pitchFamily="18" charset="0"/>
                <a:hlinkClick r:id="rId3"/>
              </a:rPr>
              <a:t>http://julkaisut.turkuamk.fi/isbn9789522164353.pdf</a:t>
            </a:r>
            <a:r>
              <a:rPr lang="fi-FI" sz="5600" dirty="0">
                <a:latin typeface="Book Antiqua" panose="02040602050305030304" pitchFamily="18" charset="0"/>
              </a:rPr>
              <a:t>)  </a:t>
            </a:r>
          </a:p>
          <a:p>
            <a:pPr>
              <a:lnSpc>
                <a:spcPct val="115000"/>
              </a:lnSpc>
              <a:spcAft>
                <a:spcPts val="1000"/>
              </a:spcAft>
            </a:pPr>
            <a:r>
              <a:rPr lang="fi-FI" sz="5600" dirty="0" smtClean="0">
                <a:latin typeface="Book Antiqua" panose="02040602050305030304" pitchFamily="18" charset="0"/>
                <a:ea typeface="Calibri"/>
                <a:cs typeface="Times New Roman"/>
              </a:rPr>
              <a:t>Tiihonen</a:t>
            </a:r>
            <a:r>
              <a:rPr lang="fi-FI" sz="5600" dirty="0">
                <a:latin typeface="Book Antiqua" panose="02040602050305030304" pitchFamily="18" charset="0"/>
                <a:ea typeface="Calibri"/>
                <a:cs typeface="Times New Roman"/>
              </a:rPr>
              <a:t>, Arto (2013) Mikä saa ihmisen kuntouttamaan itseään? Vertaistukea ja asiantuntijuutta lonkkaproteesileikkaukseen joutuville ja päässeille. Niveltieto 4/2013, 36-37. </a:t>
            </a:r>
            <a:endParaRPr lang="fi-FI" sz="5600" dirty="0" smtClean="0">
              <a:latin typeface="Book Antiqua" panose="02040602050305030304" pitchFamily="18" charset="0"/>
              <a:ea typeface="Calibri"/>
              <a:cs typeface="Times New Roman"/>
            </a:endParaRPr>
          </a:p>
          <a:p>
            <a:pPr>
              <a:lnSpc>
                <a:spcPct val="115000"/>
              </a:lnSpc>
              <a:spcAft>
                <a:spcPts val="1000"/>
              </a:spcAft>
            </a:pPr>
            <a:r>
              <a:rPr lang="fi-FI" sz="5600" dirty="0" smtClean="0">
                <a:latin typeface="Book Antiqua" panose="02040602050305030304" pitchFamily="18" charset="0"/>
                <a:ea typeface="Calibri"/>
                <a:cs typeface="Times New Roman"/>
              </a:rPr>
              <a:t>Tiihonen</a:t>
            </a:r>
            <a:r>
              <a:rPr lang="fi-FI" sz="5600" dirty="0">
                <a:latin typeface="Book Antiqua" panose="02040602050305030304" pitchFamily="18" charset="0"/>
                <a:ea typeface="Calibri"/>
                <a:cs typeface="Times New Roman"/>
              </a:rPr>
              <a:t>, Arto (2013) Miksi ikämies liikkuu – liikunnan harrastaminen on merkityksellistä. Teoksessa Pietilä Ilkka &amp; Ojala Hanna (toim.) Miehistä puhetta – Miehet, ikääntyminen ja vanhenemisen kulttuuriset mallit. Tampere University Press, 167-196</a:t>
            </a:r>
            <a:r>
              <a:rPr lang="fi-FI" sz="5600" dirty="0" smtClean="0">
                <a:latin typeface="Book Antiqua" panose="02040602050305030304" pitchFamily="18" charset="0"/>
                <a:ea typeface="Calibri"/>
                <a:cs typeface="Times New Roman"/>
              </a:rPr>
              <a:t>.  </a:t>
            </a:r>
          </a:p>
          <a:p>
            <a:pPr>
              <a:lnSpc>
                <a:spcPct val="115000"/>
              </a:lnSpc>
              <a:spcAft>
                <a:spcPts val="1000"/>
              </a:spcAft>
            </a:pPr>
            <a:r>
              <a:rPr lang="fi-FI" sz="5600" dirty="0" smtClean="0">
                <a:latin typeface="Book Antiqua" panose="02040602050305030304" pitchFamily="18" charset="0"/>
                <a:ea typeface="Calibri"/>
                <a:cs typeface="Times New Roman"/>
              </a:rPr>
              <a:t>Tiihonen</a:t>
            </a:r>
            <a:r>
              <a:rPr lang="fi-FI" sz="5600" dirty="0">
                <a:latin typeface="Book Antiqua" panose="02040602050305030304" pitchFamily="18" charset="0"/>
                <a:ea typeface="Calibri"/>
                <a:cs typeface="Times New Roman"/>
              </a:rPr>
              <a:t>, Arto (2013) Lonkalta meni-vuosi lonkkaproteesileikkauksen jälkeen. Blogiartikkeli. (</a:t>
            </a:r>
            <a:r>
              <a:rPr lang="fi-FI" sz="5600" u="sng" dirty="0">
                <a:solidFill>
                  <a:srgbClr val="0000FF"/>
                </a:solidFill>
                <a:latin typeface="Book Antiqua" panose="02040602050305030304" pitchFamily="18" charset="0"/>
                <a:ea typeface="Calibri"/>
                <a:cs typeface="Times New Roman"/>
                <a:hlinkClick r:id="rId4"/>
              </a:rPr>
              <a:t>http://www.miksiliikun.fi/wp-content/uploads/2012/08/1.1LONKKAJULKAISUTIIHONEN.pdf</a:t>
            </a:r>
            <a:r>
              <a:rPr lang="fi-FI" sz="5600" dirty="0">
                <a:latin typeface="Book Antiqua" panose="02040602050305030304" pitchFamily="18" charset="0"/>
                <a:ea typeface="Calibri"/>
                <a:cs typeface="Times New Roman"/>
              </a:rPr>
              <a:t>)  </a:t>
            </a:r>
          </a:p>
          <a:p>
            <a:pPr>
              <a:lnSpc>
                <a:spcPct val="115000"/>
              </a:lnSpc>
              <a:spcAft>
                <a:spcPts val="1000"/>
              </a:spcAft>
            </a:pPr>
            <a:r>
              <a:rPr lang="fi-FI" sz="5600" dirty="0">
                <a:latin typeface="Book Antiqua" panose="02040602050305030304" pitchFamily="18" charset="0"/>
                <a:ea typeface="Calibri"/>
                <a:cs typeface="Times New Roman"/>
              </a:rPr>
              <a:t>Tiihonen, Arto (2013) Kokemuksellinen toimintakyky ja merkityksellinen toiminnallisuus.Kokemuksellinen toimintakyky Ikäinstituutin Laaja-alaisen toimintakyvyn tutkimus- kehitysprosessissa (2007-2012) esimerkkinä tutkimuksellisten käsitteiden ja käytännön sovellutusten kehittämisestä, yhteensovittamisesta, juurruttamisesta ja jatkokehittämisestä. Blogiartikkeli. (</a:t>
            </a:r>
            <a:r>
              <a:rPr lang="fi-FI" sz="5600" u="sng" dirty="0">
                <a:solidFill>
                  <a:srgbClr val="0000FF"/>
                </a:solidFill>
                <a:latin typeface="Book Antiqua" panose="02040602050305030304" pitchFamily="18" charset="0"/>
                <a:ea typeface="Calibri"/>
                <a:cs typeface="Times New Roman"/>
                <a:hlinkClick r:id="rId5"/>
              </a:rPr>
              <a:t>http://www.miksiliikun.fi/wp-content/uploads/2012/08/1.1KOKEMUSJULKAISUTIIHONEN.pdf</a:t>
            </a:r>
            <a:r>
              <a:rPr lang="fi-FI" sz="5600" dirty="0">
                <a:latin typeface="Book Antiqua" panose="02040602050305030304" pitchFamily="18" charset="0"/>
                <a:ea typeface="Calibri"/>
                <a:cs typeface="Times New Roman"/>
              </a:rPr>
              <a:t>) . </a:t>
            </a:r>
          </a:p>
          <a:p>
            <a:pPr marL="0" indent="0">
              <a:buNone/>
            </a:pPr>
            <a:r>
              <a:rPr lang="fi-FI" sz="3400" dirty="0"/>
              <a:t> </a:t>
            </a:r>
          </a:p>
          <a:p>
            <a:pPr marL="0" indent="0">
              <a:buNone/>
            </a:pPr>
            <a:endParaRPr lang="fi-FI" dirty="0"/>
          </a:p>
        </p:txBody>
      </p:sp>
      <p:sp>
        <p:nvSpPr>
          <p:cNvPr id="4" name="Alatunnisteen paikkamerkki 3"/>
          <p:cNvSpPr>
            <a:spLocks noGrp="1"/>
          </p:cNvSpPr>
          <p:nvPr>
            <p:ph type="ftr" sz="quarter" idx="11"/>
          </p:nvPr>
        </p:nvSpPr>
        <p:spPr/>
        <p:txBody>
          <a:bodyPr/>
          <a:lstStyle/>
          <a:p>
            <a:r>
              <a:rPr lang="fi-FI" dirty="0" smtClean="0"/>
              <a:t>Arto Tiihonen 2014</a:t>
            </a:r>
            <a:endParaRPr lang="fi-FI" dirty="0"/>
          </a:p>
        </p:txBody>
      </p:sp>
    </p:spTree>
    <p:extLst>
      <p:ext uri="{BB962C8B-B14F-4D97-AF65-F5344CB8AC3E}">
        <p14:creationId xmlns:p14="http://schemas.microsoft.com/office/powerpoint/2010/main" val="16715520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Julkaisuja aiheesta </a:t>
            </a:r>
          </a:p>
        </p:txBody>
      </p:sp>
      <p:sp>
        <p:nvSpPr>
          <p:cNvPr id="3" name="Content Placeholder 2"/>
          <p:cNvSpPr>
            <a:spLocks noGrp="1"/>
          </p:cNvSpPr>
          <p:nvPr>
            <p:ph idx="1"/>
          </p:nvPr>
        </p:nvSpPr>
        <p:spPr/>
        <p:txBody>
          <a:bodyPr>
            <a:normAutofit lnSpcReduction="10000"/>
          </a:bodyPr>
          <a:lstStyle/>
          <a:p>
            <a:pPr lvl="0">
              <a:lnSpc>
                <a:spcPct val="110000"/>
              </a:lnSpc>
              <a:buClr>
                <a:prstClr val="white">
                  <a:shade val="95000"/>
                </a:prstClr>
              </a:buClr>
            </a:pPr>
            <a:r>
              <a:rPr lang="fi-FI" sz="1400" dirty="0">
                <a:solidFill>
                  <a:prstClr val="white"/>
                </a:solidFill>
              </a:rPr>
              <a:t>Schneider-Lehto, Tarja &amp; Tiihonen, Arto (2012) Miehet jumppaamaan – ikuisuusprojekti vai täyttä totta? Voimistelu (3) 4, 40-41.  </a:t>
            </a:r>
          </a:p>
          <a:p>
            <a:pPr lvl="0">
              <a:lnSpc>
                <a:spcPct val="110000"/>
              </a:lnSpc>
              <a:buClr>
                <a:prstClr val="white">
                  <a:shade val="95000"/>
                </a:prstClr>
              </a:buClr>
            </a:pPr>
            <a:r>
              <a:rPr lang="fi-FI" sz="1400" dirty="0">
                <a:solidFill>
                  <a:prstClr val="white"/>
                </a:solidFill>
              </a:rPr>
              <a:t>Tiihonen, Arto (2012) Kokemuksia, suorituksia, terveyttä – aktiivisen ikämiehen liikunnalla on monta moottoria. Liikunta &amp; tiede 49 (5) 74-78. </a:t>
            </a:r>
          </a:p>
          <a:p>
            <a:pPr lvl="0">
              <a:lnSpc>
                <a:spcPct val="110000"/>
              </a:lnSpc>
              <a:buClr>
                <a:prstClr val="white">
                  <a:shade val="95000"/>
                </a:prstClr>
              </a:buClr>
            </a:pPr>
            <a:r>
              <a:rPr lang="fi-FI" sz="1400" dirty="0">
                <a:solidFill>
                  <a:prstClr val="white"/>
                </a:solidFill>
              </a:rPr>
              <a:t>Tiihonen, Arto (2012) Vahvistavia kokemuksia ja pelirohkeutta. Vammaisurheilu &amp; liikunta, 3/2012, 18. </a:t>
            </a:r>
          </a:p>
          <a:p>
            <a:pPr lvl="0">
              <a:lnSpc>
                <a:spcPct val="110000"/>
              </a:lnSpc>
              <a:buClr>
                <a:prstClr val="white">
                  <a:shade val="95000"/>
                </a:prstClr>
              </a:buClr>
            </a:pPr>
            <a:r>
              <a:rPr lang="fi-FI" sz="1400" dirty="0">
                <a:solidFill>
                  <a:prstClr val="white"/>
                </a:solidFill>
              </a:rPr>
              <a:t>Tiihonen, Arto (2012) Futiskokemusten merkityksestä. FC Reipas seuralehti 2012, 11. (</a:t>
            </a:r>
            <a:r>
              <a:rPr lang="fi-FI" sz="1400" dirty="0">
                <a:solidFill>
                  <a:prstClr val="white"/>
                </a:solidFill>
                <a:hlinkClick r:id="rId2"/>
              </a:rPr>
              <a:t>http://</a:t>
            </a:r>
            <a:r>
              <a:rPr lang="fi-FI" sz="1400" dirty="0" smtClean="0">
                <a:solidFill>
                  <a:prstClr val="white"/>
                </a:solidFill>
                <a:hlinkClick r:id="rId2"/>
              </a:rPr>
              <a:t>portfolio-web.ess.fi/www/FCReipas/2012Seuralehti/index.html</a:t>
            </a:r>
            <a:r>
              <a:rPr lang="fi-FI" sz="1400" dirty="0" smtClean="0">
                <a:solidFill>
                  <a:prstClr val="white"/>
                </a:solidFill>
              </a:rPr>
              <a:t> </a:t>
            </a:r>
            <a:endParaRPr lang="fi-FI" sz="1400" dirty="0">
              <a:solidFill>
                <a:prstClr val="white"/>
              </a:solidFill>
            </a:endParaRPr>
          </a:p>
          <a:p>
            <a:pPr lvl="0">
              <a:lnSpc>
                <a:spcPct val="110000"/>
              </a:lnSpc>
              <a:buClr>
                <a:prstClr val="white">
                  <a:shade val="95000"/>
                </a:prstClr>
              </a:buClr>
            </a:pPr>
            <a:r>
              <a:rPr lang="fi-FI" sz="1400" dirty="0" smtClean="0">
                <a:solidFill>
                  <a:prstClr val="white"/>
                </a:solidFill>
              </a:rPr>
              <a:t>Pirnes</a:t>
            </a:r>
            <a:r>
              <a:rPr lang="fi-FI" sz="1400" dirty="0">
                <a:solidFill>
                  <a:prstClr val="white"/>
                </a:solidFill>
              </a:rPr>
              <a:t>, Esa &amp; Tiihonen, Arto (2011) Merkityksellisen ja kokemuksellisen (kansalais)toimijuuden pelikenttä. Yhteiskuntapolitiikka 76 (4), 436–448. </a:t>
            </a:r>
            <a:r>
              <a:rPr lang="fi-FI" sz="1400" dirty="0"/>
              <a:t>(</a:t>
            </a:r>
            <a:r>
              <a:rPr lang="fi-FI" sz="1400" u="sng" dirty="0">
                <a:hlinkClick r:id="rId3"/>
              </a:rPr>
              <a:t>http://www.julkari.fi/bitstream/handle/10024/102867/pirnes.pdf?sequence=1</a:t>
            </a:r>
            <a:r>
              <a:rPr lang="fi-FI" sz="1400" dirty="0"/>
              <a:t>) </a:t>
            </a:r>
            <a:r>
              <a:rPr lang="fi-FI" sz="1400" dirty="0" smtClean="0"/>
              <a:t> </a:t>
            </a:r>
            <a:endParaRPr lang="fi-FI" sz="1400" dirty="0">
              <a:solidFill>
                <a:prstClr val="white"/>
              </a:solidFill>
            </a:endParaRPr>
          </a:p>
          <a:p>
            <a:pPr lvl="0">
              <a:lnSpc>
                <a:spcPct val="110000"/>
              </a:lnSpc>
              <a:buClr>
                <a:prstClr val="white">
                  <a:shade val="95000"/>
                </a:prstClr>
              </a:buClr>
            </a:pPr>
            <a:r>
              <a:rPr lang="fi-FI" sz="1400" dirty="0">
                <a:solidFill>
                  <a:prstClr val="white"/>
                </a:solidFill>
              </a:rPr>
              <a:t>Tiihonen A (2011) Erilaisia ikämiehiä. Teoksessa Erilainen tapa vanheta (SVU 40 – juhlakirja). Suomen Veteraaniurheiluliitto, Kajaani, 19-44</a:t>
            </a:r>
            <a:r>
              <a:rPr lang="fi-FI" sz="1400" dirty="0" smtClean="0">
                <a:solidFill>
                  <a:prstClr val="white"/>
                </a:solidFill>
              </a:rPr>
              <a:t>. </a:t>
            </a:r>
            <a:endParaRPr lang="fi-FI" sz="1400" dirty="0">
              <a:solidFill>
                <a:prstClr val="white"/>
              </a:solidFill>
            </a:endParaRPr>
          </a:p>
          <a:p>
            <a:pPr lvl="0">
              <a:lnSpc>
                <a:spcPct val="110000"/>
              </a:lnSpc>
              <a:buClr>
                <a:prstClr val="white">
                  <a:shade val="95000"/>
                </a:prstClr>
              </a:buClr>
            </a:pPr>
            <a:r>
              <a:rPr lang="fi-FI" sz="1400" dirty="0">
                <a:solidFill>
                  <a:prstClr val="white"/>
                </a:solidFill>
              </a:rPr>
              <a:t>Pirnes E &amp; Tiihonen A</a:t>
            </a:r>
            <a:r>
              <a:rPr lang="fi-FI" sz="1400" b="1" dirty="0">
                <a:solidFill>
                  <a:prstClr val="white"/>
                </a:solidFill>
              </a:rPr>
              <a:t>. </a:t>
            </a:r>
            <a:r>
              <a:rPr lang="fi-FI" sz="1400" dirty="0">
                <a:solidFill>
                  <a:prstClr val="white"/>
                </a:solidFill>
              </a:rPr>
              <a:t>(2010) Hyvinvointia liikunnasta ja kulttuurista, Käsitteiden, kokemusten ja vastuiden uusia tulkintoja. Kasvatus &amp; Aika 4(2) 2010, 203-235. (</a:t>
            </a:r>
            <a:r>
              <a:rPr lang="fi-FI" sz="1400" u="sng" dirty="0">
                <a:solidFill>
                  <a:prstClr val="white"/>
                </a:solidFill>
                <a:hlinkClick r:id="rId4"/>
              </a:rPr>
              <a:t>http://www.kasvatus-ja-aika.fi/site/?lan=1&amp;page_id=275</a:t>
            </a:r>
            <a:r>
              <a:rPr lang="fi-FI" sz="1400" dirty="0" smtClean="0">
                <a:solidFill>
                  <a:prstClr val="white"/>
                </a:solidFill>
              </a:rPr>
              <a:t>) </a:t>
            </a:r>
            <a:endParaRPr lang="fi-FI" sz="1400" dirty="0">
              <a:solidFill>
                <a:prstClr val="white"/>
              </a:solidFill>
            </a:endParaRPr>
          </a:p>
          <a:p>
            <a:pPr lvl="0">
              <a:lnSpc>
                <a:spcPct val="110000"/>
              </a:lnSpc>
              <a:buClr>
                <a:prstClr val="white">
                  <a:shade val="95000"/>
                </a:prstClr>
              </a:buClr>
            </a:pPr>
            <a:r>
              <a:rPr lang="fi-FI" sz="1400" dirty="0">
                <a:solidFill>
                  <a:prstClr val="white"/>
                </a:solidFill>
              </a:rPr>
              <a:t>Tiihonen A (2010) Kokemuksesta tulkintaan, tulkinnasta käytäntöön. Teoksessa: Sarvimäki A &amp; Syrén I (toim.). Ikääntyminen ja ruumiillisuus. Seminaariesityksiä 30.11–1.12.2009. Oraita 1/2010. Helsinki: Ikäinstituutti, 41-47</a:t>
            </a:r>
            <a:r>
              <a:rPr lang="fi-FI" sz="1400" dirty="0" smtClean="0">
                <a:solidFill>
                  <a:prstClr val="white"/>
                </a:solidFill>
              </a:rPr>
              <a:t>. </a:t>
            </a:r>
            <a:endParaRPr lang="fi-FI" sz="1400" dirty="0">
              <a:solidFill>
                <a:prstClr val="white"/>
              </a:solidFill>
            </a:endParaRPr>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6735381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Lisätietoja aiheesta</a:t>
            </a:r>
            <a:endParaRPr lang="fi-FI" dirty="0"/>
          </a:p>
        </p:txBody>
      </p:sp>
      <p:sp>
        <p:nvSpPr>
          <p:cNvPr id="3" name="Sisällön paikkamerkki 2"/>
          <p:cNvSpPr>
            <a:spLocks noGrp="1"/>
          </p:cNvSpPr>
          <p:nvPr>
            <p:ph idx="1"/>
          </p:nvPr>
        </p:nvSpPr>
        <p:spPr>
          <a:xfrm>
            <a:off x="457200" y="1412776"/>
            <a:ext cx="8229600" cy="4713387"/>
          </a:xfrm>
        </p:spPr>
        <p:txBody>
          <a:bodyPr>
            <a:normAutofit/>
          </a:bodyPr>
          <a:lstStyle/>
          <a:p>
            <a:pPr marL="0" indent="0" algn="ctr">
              <a:buNone/>
            </a:pPr>
            <a:endParaRPr lang="fi-FI" sz="2400" b="1" dirty="0" smtClean="0">
              <a:solidFill>
                <a:prstClr val="white"/>
              </a:solidFill>
            </a:endParaRPr>
          </a:p>
          <a:p>
            <a:pPr marL="0" indent="0" algn="ctr">
              <a:buNone/>
            </a:pPr>
            <a:r>
              <a:rPr lang="fi-FI" sz="2400" b="1" dirty="0" smtClean="0">
                <a:solidFill>
                  <a:prstClr val="white"/>
                </a:solidFill>
              </a:rPr>
              <a:t>Blogisivut aiheesta: </a:t>
            </a:r>
            <a:r>
              <a:rPr lang="fi-FI" sz="2400" u="sng" dirty="0" smtClean="0">
                <a:solidFill>
                  <a:prstClr val="white"/>
                </a:solidFill>
                <a:hlinkClick r:id="rId2"/>
              </a:rPr>
              <a:t>www.miksiliikun.fi</a:t>
            </a:r>
            <a:endParaRPr lang="fi-FI" sz="2400" u="sng" dirty="0" smtClean="0">
              <a:solidFill>
                <a:prstClr val="white"/>
              </a:solidFill>
            </a:endParaRPr>
          </a:p>
          <a:p>
            <a:pPr marL="0" indent="0" algn="ctr">
              <a:buNone/>
            </a:pPr>
            <a:r>
              <a:rPr lang="fi-FI" sz="2000" dirty="0" smtClean="0">
                <a:hlinkClick r:id="rId3"/>
              </a:rPr>
              <a:t>http</a:t>
            </a:r>
            <a:r>
              <a:rPr lang="fi-FI" sz="2000" dirty="0">
                <a:hlinkClick r:id="rId3"/>
              </a:rPr>
              <a:t>://www.miksiliikun.fi/artikkelit</a:t>
            </a:r>
            <a:r>
              <a:rPr lang="fi-FI" sz="2000" dirty="0" smtClean="0">
                <a:hlinkClick r:id="rId3"/>
              </a:rPr>
              <a:t>/</a:t>
            </a:r>
            <a:r>
              <a:rPr lang="fi-FI" sz="2000" dirty="0" smtClean="0"/>
              <a:t>  </a:t>
            </a:r>
          </a:p>
          <a:p>
            <a:pPr marL="0" indent="0" algn="ctr">
              <a:buNone/>
            </a:pPr>
            <a:r>
              <a:rPr lang="fi-FI" sz="2000" dirty="0">
                <a:hlinkClick r:id="rId4"/>
              </a:rPr>
              <a:t>http://www.miksiliikun.fi/sample-page</a:t>
            </a:r>
            <a:r>
              <a:rPr lang="fi-FI" sz="2000" dirty="0" smtClean="0">
                <a:hlinkClick r:id="rId4"/>
              </a:rPr>
              <a:t>/</a:t>
            </a:r>
            <a:r>
              <a:rPr lang="fi-FI" sz="2000" dirty="0" smtClean="0"/>
              <a:t> </a:t>
            </a:r>
          </a:p>
          <a:p>
            <a:pPr marL="0" indent="0" algn="ctr">
              <a:buNone/>
            </a:pPr>
            <a:r>
              <a:rPr lang="fi-FI" sz="2000" dirty="0">
                <a:hlinkClick r:id="rId5"/>
              </a:rPr>
              <a:t>http://www.miksiliikun.fi/esityksia-materiaaleja</a:t>
            </a:r>
            <a:r>
              <a:rPr lang="fi-FI" sz="2000" dirty="0" smtClean="0">
                <a:hlinkClick r:id="rId5"/>
              </a:rPr>
              <a:t>/</a:t>
            </a:r>
            <a:r>
              <a:rPr lang="fi-FI" sz="2000" dirty="0" smtClean="0"/>
              <a:t> </a:t>
            </a:r>
          </a:p>
          <a:p>
            <a:pPr marL="0" indent="0" algn="ctr">
              <a:buNone/>
            </a:pPr>
            <a:endParaRPr lang="fi-FI" sz="2000" dirty="0"/>
          </a:p>
          <a:p>
            <a:pPr marL="0" indent="0">
              <a:buNone/>
            </a:pPr>
            <a:endParaRPr lang="fi-FI" sz="2000" dirty="0"/>
          </a:p>
          <a:p>
            <a:endParaRPr lang="fi-FI" sz="3100" dirty="0"/>
          </a:p>
        </p:txBody>
      </p:sp>
      <p:sp>
        <p:nvSpPr>
          <p:cNvPr id="4" name="Alatunnisteen paikkamerkki 3"/>
          <p:cNvSpPr>
            <a:spLocks noGrp="1"/>
          </p:cNvSpPr>
          <p:nvPr>
            <p:ph type="ftr" sz="quarter" idx="11"/>
          </p:nvPr>
        </p:nvSpPr>
        <p:spPr/>
        <p:txBody>
          <a:bodyPr/>
          <a:lstStyle/>
          <a:p>
            <a:r>
              <a:rPr lang="fi-FI" smtClean="0"/>
              <a:t>Arto Tiihonen 2014</a:t>
            </a:r>
            <a:endParaRPr lang="fi-FI" dirty="0"/>
          </a:p>
        </p:txBody>
      </p:sp>
    </p:spTree>
    <p:extLst>
      <p:ext uri="{BB962C8B-B14F-4D97-AF65-F5344CB8AC3E}">
        <p14:creationId xmlns:p14="http://schemas.microsoft.com/office/powerpoint/2010/main" val="36875565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Opinnäytteet </a:t>
            </a:r>
            <a:endParaRPr lang="fi-FI" dirty="0"/>
          </a:p>
        </p:txBody>
      </p:sp>
      <p:sp>
        <p:nvSpPr>
          <p:cNvPr id="3" name="Sisällön paikkamerkki 2"/>
          <p:cNvSpPr>
            <a:spLocks noGrp="1"/>
          </p:cNvSpPr>
          <p:nvPr>
            <p:ph idx="1"/>
          </p:nvPr>
        </p:nvSpPr>
        <p:spPr/>
        <p:txBody>
          <a:bodyPr>
            <a:normAutofit lnSpcReduction="10000"/>
          </a:bodyPr>
          <a:lstStyle/>
          <a:p>
            <a:pPr algn="ctr"/>
            <a:r>
              <a:rPr lang="fi-FI" sz="2100" dirty="0" smtClean="0"/>
              <a:t>Tiihonen, Arto (2002) Ruumiista miestä, tarinasta tulkintaa: oikeita miehiä – ja urheilijoita? Väitöskirja, Jyväskylän yliopisto, yhteiskuntatieteellinen </a:t>
            </a:r>
            <a:r>
              <a:rPr lang="fi-FI" sz="2100" dirty="0" err="1" smtClean="0"/>
              <a:t>tdk</a:t>
            </a:r>
            <a:r>
              <a:rPr lang="fi-FI" sz="2100" dirty="0" smtClean="0"/>
              <a:t>. LIKES-julkaisuja 134. </a:t>
            </a:r>
          </a:p>
          <a:p>
            <a:pPr algn="ctr"/>
            <a:r>
              <a:rPr lang="fi-FI" sz="2100" dirty="0" smtClean="0"/>
              <a:t>Tiihonen, Arto (1996) Urheilullisen miehen mahdolliset maskuliinisuudet. Lisensiaatintyö. Jyväskylän yliopisto, liikunnan sosiaalitieteiden laitos.</a:t>
            </a:r>
          </a:p>
          <a:p>
            <a:pPr algn="ctr"/>
            <a:r>
              <a:rPr lang="fi-FI" sz="2100" dirty="0" smtClean="0"/>
              <a:t>Tiihonen, Arto (1990) Urheilu kertomuksena. Pro gradu -työ. Jyväskylän yliopisto, liikunnan sosiaalitieteiden laitos. </a:t>
            </a:r>
          </a:p>
          <a:p>
            <a:pPr algn="ctr"/>
            <a:r>
              <a:rPr lang="fi-FI" sz="2200" dirty="0" smtClean="0"/>
              <a:t>Ratas, Sini </a:t>
            </a:r>
            <a:r>
              <a:rPr lang="fi-FI" sz="2200" dirty="0"/>
              <a:t>(2011) Elämyspedagogiset harjoitteet. Harjoiteosio Outward Bound Finland ry:n Elämyspedagoginen ohjaaminen – teokseen. Opinnäytetyö Liikunnan ja vapaa-ajan koulutusohjelma 2011. Haaga-Helia ammattikorkeakoulu. </a:t>
            </a:r>
            <a:r>
              <a:rPr lang="fi-FI" sz="2200" u="sng" dirty="0">
                <a:hlinkClick r:id="rId2"/>
              </a:rPr>
              <a:t>http://theseus.fi/bitstream/handle/10024/38576/Opinnaytetyo%20Sini%20Ratas.pdf?sequence=1</a:t>
            </a:r>
            <a:r>
              <a:rPr lang="fi-FI" sz="2200" dirty="0"/>
              <a:t> </a:t>
            </a:r>
          </a:p>
          <a:p>
            <a:pPr algn="ctr"/>
            <a:endParaRPr lang="fi-FI" sz="2100" dirty="0" smtClean="0"/>
          </a:p>
          <a:p>
            <a:endParaRPr lang="fi-FI" sz="2100" dirty="0" smtClean="0"/>
          </a:p>
          <a:p>
            <a:endParaRPr lang="fi-FI" dirty="0"/>
          </a:p>
        </p:txBody>
      </p:sp>
      <p:sp>
        <p:nvSpPr>
          <p:cNvPr id="4" name="Alatunnisteen paikkamerkki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8795706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i-FI" sz="36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Esimerkki: Liikuntamuodot ja kokemuksellisuudet</a:t>
            </a:r>
            <a:endParaRPr lang="fi-FI"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90140115"/>
              </p:ext>
            </p:extLst>
          </p:nvPr>
        </p:nvGraphicFramePr>
        <p:xfrm>
          <a:off x="457200" y="1600200"/>
          <a:ext cx="8229600" cy="3977640"/>
        </p:xfrm>
        <a:graphic>
          <a:graphicData uri="http://schemas.openxmlformats.org/drawingml/2006/table">
            <a:tbl>
              <a:tblPr firstRow="1" bandRow="1">
                <a:tableStyleId>{5C22544A-7EE6-4342-B048-85BDC9FD1C3A}</a:tableStyleId>
              </a:tblPr>
              <a:tblGrid>
                <a:gridCol w="1522512"/>
                <a:gridCol w="1220688"/>
                <a:gridCol w="1371600"/>
                <a:gridCol w="1584176"/>
                <a:gridCol w="1440160"/>
                <a:gridCol w="1090464"/>
              </a:tblGrid>
              <a:tr h="370840">
                <a:tc>
                  <a:txBody>
                    <a:bodyPr/>
                    <a:lstStyle/>
                    <a:p>
                      <a:pPr algn="ctr" fontAlgn="b"/>
                      <a:r>
                        <a:rPr lang="fi-FI" sz="1600" b="1" i="0" u="none" strike="noStrike" dirty="0">
                          <a:solidFill>
                            <a:srgbClr val="000000"/>
                          </a:solidFill>
                          <a:effectLst/>
                          <a:latin typeface="Calibri"/>
                        </a:rPr>
                        <a:t>Liikuntamuodot</a:t>
                      </a: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Elämys-kokemus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Identiteetti-kokemus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Osallisuus-kokemus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Toimijuus-kokemus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Keskiarvo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taekwondo</a:t>
                      </a:r>
                    </a:p>
                  </a:txBody>
                  <a:tcPr marL="9525" marR="9525" marT="9525" marB="0" anchor="b"/>
                </a:tc>
                <a:tc>
                  <a:txBody>
                    <a:bodyPr/>
                    <a:lstStyle/>
                    <a:p>
                      <a:pPr algn="ctr" fontAlgn="b"/>
                      <a:r>
                        <a:rPr lang="fi-FI" sz="1600" b="0" i="0" u="none" strike="noStrike" dirty="0">
                          <a:solidFill>
                            <a:srgbClr val="000000"/>
                          </a:solidFill>
                          <a:effectLst/>
                          <a:latin typeface="Calibri"/>
                        </a:rPr>
                        <a:t>                          </a:t>
                      </a:r>
                      <a:r>
                        <a:rPr lang="fi-FI" sz="1600" b="1" i="0" u="none" strike="noStrike" dirty="0">
                          <a:solidFill>
                            <a:srgbClr val="000000"/>
                          </a:solidFill>
                          <a:effectLst/>
                          <a:latin typeface="Calibri"/>
                        </a:rPr>
                        <a:t>5,00   </a:t>
                      </a:r>
                    </a:p>
                  </a:txBody>
                  <a:tcPr marL="9525" marR="9525" marT="9525" marB="0" anchor="b"/>
                </a:tc>
                <a:tc>
                  <a:txBody>
                    <a:bodyPr/>
                    <a:lstStyle/>
                    <a:p>
                      <a:pPr algn="ctr" fontAlgn="b"/>
                      <a:r>
                        <a:rPr lang="fi-FI" sz="1600" b="0" i="0" u="none" strike="noStrike">
                          <a:solidFill>
                            <a:srgbClr val="000000"/>
                          </a:solidFill>
                          <a:effectLst/>
                          <a:latin typeface="Calibri"/>
                        </a:rPr>
                        <a:t>                                    3,00   </a:t>
                      </a:r>
                    </a:p>
                  </a:txBody>
                  <a:tcPr marL="9525" marR="9525" marT="9525" marB="0" anchor="b"/>
                </a:tc>
                <a:tc>
                  <a:txBody>
                    <a:bodyPr/>
                    <a:lstStyle/>
                    <a:p>
                      <a:pPr algn="ctr" fontAlgn="b"/>
                      <a:r>
                        <a:rPr lang="fi-FI" sz="1600" b="0" i="0" u="none" strike="noStrike">
                          <a:solidFill>
                            <a:srgbClr val="000000"/>
                          </a:solidFill>
                          <a:effectLst/>
                          <a:latin typeface="Calibri"/>
                        </a:rPr>
                        <a:t>                                 2,00   </a:t>
                      </a:r>
                    </a:p>
                  </a:txBody>
                  <a:tcPr marL="9525" marR="9525" marT="9525" marB="0" anchor="b"/>
                </a:tc>
                <a:tc>
                  <a:txBody>
                    <a:bodyPr/>
                    <a:lstStyle/>
                    <a:p>
                      <a:pPr algn="ctr" fontAlgn="b"/>
                      <a:r>
                        <a:rPr lang="fi-FI" sz="1600" b="0" i="0" u="none" strike="noStrike" dirty="0">
                          <a:solidFill>
                            <a:srgbClr val="000000"/>
                          </a:solidFill>
                          <a:effectLst/>
                          <a:latin typeface="Calibri"/>
                        </a:rPr>
                        <a:t>                                </a:t>
                      </a:r>
                      <a:r>
                        <a:rPr lang="fi-FI" sz="1600" b="1" i="0" u="none" strike="noStrike" dirty="0">
                          <a:solidFill>
                            <a:srgbClr val="000000"/>
                          </a:solidFill>
                          <a:effectLst/>
                          <a:latin typeface="Calibri"/>
                        </a:rPr>
                        <a:t>5,00  </a:t>
                      </a:r>
                      <a:r>
                        <a:rPr lang="fi-FI" sz="1600" b="0" i="0" u="none" strike="noStrike" dirty="0">
                          <a:solidFill>
                            <a:srgbClr val="000000"/>
                          </a:solidFill>
                          <a:effectLst/>
                          <a:latin typeface="Calibri"/>
                        </a:rPr>
                        <a:t> </a:t>
                      </a:r>
                    </a:p>
                  </a:txBody>
                  <a:tcPr marL="9525" marR="9525" marT="9525" marB="0" anchor="b"/>
                </a:tc>
                <a:tc>
                  <a:txBody>
                    <a:bodyPr/>
                    <a:lstStyle/>
                    <a:p>
                      <a:pPr algn="ctr" fontAlgn="b"/>
                      <a:r>
                        <a:rPr lang="fi-FI" sz="1600" b="0" i="0" u="none" strike="noStrike" dirty="0">
                          <a:solidFill>
                            <a:srgbClr val="000000"/>
                          </a:solidFill>
                          <a:effectLst/>
                          <a:latin typeface="Calibri"/>
                        </a:rPr>
                        <a:t>                 </a:t>
                      </a:r>
                      <a:r>
                        <a:rPr lang="fi-FI" sz="1600" b="1" i="0" u="none" strike="noStrike" dirty="0">
                          <a:solidFill>
                            <a:srgbClr val="000000"/>
                          </a:solidFill>
                          <a:effectLst/>
                          <a:latin typeface="Calibri"/>
                        </a:rPr>
                        <a:t>3,75  </a:t>
                      </a:r>
                      <a:r>
                        <a:rPr lang="fi-FI" sz="1600" b="0" i="0" u="none" strike="noStrike" dirty="0">
                          <a:solidFill>
                            <a:srgbClr val="000000"/>
                          </a:solidFill>
                          <a:effectLst/>
                          <a:latin typeface="Calibri"/>
                        </a:rPr>
                        <a:t>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juoksu</a:t>
                      </a:r>
                    </a:p>
                  </a:txBody>
                  <a:tcPr marL="9525" marR="9525" marT="9525" marB="0" anchor="b"/>
                </a:tc>
                <a:tc>
                  <a:txBody>
                    <a:bodyPr/>
                    <a:lstStyle/>
                    <a:p>
                      <a:pPr algn="ctr" fontAlgn="b"/>
                      <a:r>
                        <a:rPr lang="fi-FI" sz="1600" b="0" i="0" u="none" strike="noStrike">
                          <a:solidFill>
                            <a:srgbClr val="000000"/>
                          </a:solidFill>
                          <a:effectLst/>
                          <a:latin typeface="Calibri"/>
                        </a:rPr>
                        <a:t>                          4,00   </a:t>
                      </a:r>
                    </a:p>
                  </a:txBody>
                  <a:tcPr marL="9525" marR="9525" marT="9525" marB="0" anchor="b"/>
                </a:tc>
                <a:tc>
                  <a:txBody>
                    <a:bodyPr/>
                    <a:lstStyle/>
                    <a:p>
                      <a:pPr algn="ctr" fontAlgn="b"/>
                      <a:r>
                        <a:rPr lang="fi-FI" sz="1600" b="0" i="0" u="none" strike="noStrike">
                          <a:solidFill>
                            <a:srgbClr val="000000"/>
                          </a:solidFill>
                          <a:effectLst/>
                          <a:latin typeface="Calibri"/>
                        </a:rPr>
                        <a:t>                                    2,00   </a:t>
                      </a:r>
                    </a:p>
                  </a:txBody>
                  <a:tcPr marL="9525" marR="9525" marT="9525" marB="0" anchor="b"/>
                </a:tc>
                <a:tc>
                  <a:txBody>
                    <a:bodyPr/>
                    <a:lstStyle/>
                    <a:p>
                      <a:pPr algn="ctr" fontAlgn="b"/>
                      <a:r>
                        <a:rPr lang="fi-FI" sz="1600" b="0" i="0" u="none" strike="noStrike">
                          <a:solidFill>
                            <a:srgbClr val="000000"/>
                          </a:solidFill>
                          <a:effectLst/>
                          <a:latin typeface="Calibri"/>
                        </a:rPr>
                        <a:t>                                 2,00   </a:t>
                      </a:r>
                    </a:p>
                  </a:txBody>
                  <a:tcPr marL="9525" marR="9525" marT="9525" marB="0" anchor="b"/>
                </a:tc>
                <a:tc>
                  <a:txBody>
                    <a:bodyPr/>
                    <a:lstStyle/>
                    <a:p>
                      <a:pPr algn="ctr" fontAlgn="b"/>
                      <a:r>
                        <a:rPr lang="fi-FI" sz="1600" b="0" i="0" u="none" strike="noStrike">
                          <a:solidFill>
                            <a:srgbClr val="000000"/>
                          </a:solidFill>
                          <a:effectLst/>
                          <a:latin typeface="Calibri"/>
                        </a:rPr>
                        <a:t>                                3,00   </a:t>
                      </a:r>
                    </a:p>
                  </a:txBody>
                  <a:tcPr marL="9525" marR="9525" marT="9525" marB="0" anchor="b"/>
                </a:tc>
                <a:tc>
                  <a:txBody>
                    <a:bodyPr/>
                    <a:lstStyle/>
                    <a:p>
                      <a:pPr algn="ctr" fontAlgn="b"/>
                      <a:r>
                        <a:rPr lang="fi-FI" sz="1600" b="0" i="0" u="none" strike="noStrike" dirty="0">
                          <a:solidFill>
                            <a:srgbClr val="000000"/>
                          </a:solidFill>
                          <a:effectLst/>
                          <a:latin typeface="Calibri"/>
                        </a:rPr>
                        <a:t>                 2,75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uinti</a:t>
                      </a:r>
                    </a:p>
                  </a:txBody>
                  <a:tcPr marL="9525" marR="9525" marT="9525" marB="0" anchor="b"/>
                </a:tc>
                <a:tc>
                  <a:txBody>
                    <a:bodyPr/>
                    <a:lstStyle/>
                    <a:p>
                      <a:pPr algn="ctr" fontAlgn="b"/>
                      <a:r>
                        <a:rPr lang="fi-FI" sz="1600" b="0" i="0" u="none" strike="noStrike">
                          <a:solidFill>
                            <a:srgbClr val="000000"/>
                          </a:solidFill>
                          <a:effectLst/>
                          <a:latin typeface="Calibri"/>
                        </a:rPr>
                        <a:t>                          2,00   </a:t>
                      </a:r>
                    </a:p>
                  </a:txBody>
                  <a:tcPr marL="9525" marR="9525" marT="9525" marB="0" anchor="b"/>
                </a:tc>
                <a:tc>
                  <a:txBody>
                    <a:bodyPr/>
                    <a:lstStyle/>
                    <a:p>
                      <a:pPr algn="ctr" fontAlgn="b"/>
                      <a:r>
                        <a:rPr lang="fi-FI" sz="1600" b="0" i="0" u="none" strike="noStrike" dirty="0">
                          <a:solidFill>
                            <a:srgbClr val="000000"/>
                          </a:solidFill>
                          <a:effectLst/>
                          <a:latin typeface="Calibri"/>
                        </a:rPr>
                        <a:t>                                    2,00   </a:t>
                      </a:r>
                    </a:p>
                  </a:txBody>
                  <a:tcPr marL="9525" marR="9525" marT="9525" marB="0" anchor="b"/>
                </a:tc>
                <a:tc>
                  <a:txBody>
                    <a:bodyPr/>
                    <a:lstStyle/>
                    <a:p>
                      <a:pPr algn="ctr" fontAlgn="b"/>
                      <a:r>
                        <a:rPr lang="fi-FI" sz="1600" b="0" i="0" u="none" strike="noStrike">
                          <a:solidFill>
                            <a:srgbClr val="000000"/>
                          </a:solidFill>
                          <a:effectLst/>
                          <a:latin typeface="Calibri"/>
                        </a:rPr>
                        <a:t>                                 1,00   </a:t>
                      </a:r>
                    </a:p>
                  </a:txBody>
                  <a:tcPr marL="9525" marR="9525" marT="9525" marB="0" anchor="b"/>
                </a:tc>
                <a:tc>
                  <a:txBody>
                    <a:bodyPr/>
                    <a:lstStyle/>
                    <a:p>
                      <a:pPr algn="ctr" fontAlgn="b"/>
                      <a:r>
                        <a:rPr lang="fi-FI" sz="1600" b="0" i="0" u="none" strike="noStrike">
                          <a:solidFill>
                            <a:srgbClr val="000000"/>
                          </a:solidFill>
                          <a:effectLst/>
                          <a:latin typeface="Calibri"/>
                        </a:rPr>
                        <a:t>                                1,00   </a:t>
                      </a:r>
                    </a:p>
                  </a:txBody>
                  <a:tcPr marL="9525" marR="9525" marT="9525" marB="0" anchor="b"/>
                </a:tc>
                <a:tc>
                  <a:txBody>
                    <a:bodyPr/>
                    <a:lstStyle/>
                    <a:p>
                      <a:pPr algn="ctr" fontAlgn="b"/>
                      <a:r>
                        <a:rPr lang="fi-FI" sz="1600" b="0" i="0" u="none" strike="noStrike" dirty="0">
                          <a:solidFill>
                            <a:srgbClr val="000000"/>
                          </a:solidFill>
                          <a:effectLst/>
                          <a:latin typeface="Calibri"/>
                        </a:rPr>
                        <a:t>                 1,50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kuntosali</a:t>
                      </a:r>
                    </a:p>
                  </a:txBody>
                  <a:tcPr marL="9525" marR="9525" marT="9525" marB="0" anchor="b"/>
                </a:tc>
                <a:tc>
                  <a:txBody>
                    <a:bodyPr/>
                    <a:lstStyle/>
                    <a:p>
                      <a:pPr algn="ctr" fontAlgn="b"/>
                      <a:r>
                        <a:rPr lang="fi-FI" sz="1600" b="0" i="0" u="none" strike="noStrike">
                          <a:solidFill>
                            <a:srgbClr val="000000"/>
                          </a:solidFill>
                          <a:effectLst/>
                          <a:latin typeface="Calibri"/>
                        </a:rPr>
                        <a:t>                          3,00   </a:t>
                      </a:r>
                    </a:p>
                  </a:txBody>
                  <a:tcPr marL="9525" marR="9525" marT="9525" marB="0" anchor="b"/>
                </a:tc>
                <a:tc>
                  <a:txBody>
                    <a:bodyPr/>
                    <a:lstStyle/>
                    <a:p>
                      <a:pPr algn="ctr" fontAlgn="b"/>
                      <a:r>
                        <a:rPr lang="fi-FI" sz="1600" b="0" i="0" u="none" strike="noStrike">
                          <a:solidFill>
                            <a:srgbClr val="000000"/>
                          </a:solidFill>
                          <a:effectLst/>
                          <a:latin typeface="Calibri"/>
                        </a:rPr>
                        <a:t>                                    2,00   </a:t>
                      </a:r>
                    </a:p>
                  </a:txBody>
                  <a:tcPr marL="9525" marR="9525" marT="9525" marB="0" anchor="b"/>
                </a:tc>
                <a:tc>
                  <a:txBody>
                    <a:bodyPr/>
                    <a:lstStyle/>
                    <a:p>
                      <a:pPr algn="ctr" fontAlgn="b"/>
                      <a:r>
                        <a:rPr lang="fi-FI" sz="1600" b="0" i="0" u="none" strike="noStrike">
                          <a:solidFill>
                            <a:srgbClr val="000000"/>
                          </a:solidFill>
                          <a:effectLst/>
                          <a:latin typeface="Calibri"/>
                        </a:rPr>
                        <a:t>                                 1,00   </a:t>
                      </a:r>
                    </a:p>
                  </a:txBody>
                  <a:tcPr marL="9525" marR="9525" marT="9525" marB="0" anchor="b"/>
                </a:tc>
                <a:tc>
                  <a:txBody>
                    <a:bodyPr/>
                    <a:lstStyle/>
                    <a:p>
                      <a:pPr algn="ctr" fontAlgn="b"/>
                      <a:r>
                        <a:rPr lang="fi-FI" sz="1600" b="0" i="0" u="none" strike="noStrike">
                          <a:solidFill>
                            <a:srgbClr val="000000"/>
                          </a:solidFill>
                          <a:effectLst/>
                          <a:latin typeface="Calibri"/>
                        </a:rPr>
                        <a:t>                                3,00   </a:t>
                      </a:r>
                    </a:p>
                  </a:txBody>
                  <a:tcPr marL="9525" marR="9525" marT="9525" marB="0" anchor="b"/>
                </a:tc>
                <a:tc>
                  <a:txBody>
                    <a:bodyPr/>
                    <a:lstStyle/>
                    <a:p>
                      <a:pPr algn="ctr" fontAlgn="b"/>
                      <a:r>
                        <a:rPr lang="fi-FI" sz="1600" b="0" i="0" u="none" strike="noStrike" dirty="0">
                          <a:solidFill>
                            <a:srgbClr val="000000"/>
                          </a:solidFill>
                          <a:effectLst/>
                          <a:latin typeface="Calibri"/>
                        </a:rPr>
                        <a:t>                 2,25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pyöräily</a:t>
                      </a:r>
                    </a:p>
                  </a:txBody>
                  <a:tcPr marL="9525" marR="9525" marT="9525" marB="0" anchor="b"/>
                </a:tc>
                <a:tc>
                  <a:txBody>
                    <a:bodyPr/>
                    <a:lstStyle/>
                    <a:p>
                      <a:pPr algn="ctr" fontAlgn="b"/>
                      <a:r>
                        <a:rPr lang="fi-FI" sz="1600" b="0" i="0" u="none" strike="noStrike">
                          <a:solidFill>
                            <a:srgbClr val="000000"/>
                          </a:solidFill>
                          <a:effectLst/>
                          <a:latin typeface="Calibri"/>
                        </a:rPr>
                        <a:t>                          2,00   </a:t>
                      </a:r>
                    </a:p>
                  </a:txBody>
                  <a:tcPr marL="9525" marR="9525" marT="9525" marB="0" anchor="b"/>
                </a:tc>
                <a:tc>
                  <a:txBody>
                    <a:bodyPr/>
                    <a:lstStyle/>
                    <a:p>
                      <a:pPr algn="ctr" fontAlgn="b"/>
                      <a:r>
                        <a:rPr lang="fi-FI" sz="1600" b="0" i="0" u="none" strike="noStrike">
                          <a:solidFill>
                            <a:srgbClr val="000000"/>
                          </a:solidFill>
                          <a:effectLst/>
                          <a:latin typeface="Calibri"/>
                        </a:rPr>
                        <a:t>                                    2,00   </a:t>
                      </a:r>
                    </a:p>
                  </a:txBody>
                  <a:tcPr marL="9525" marR="9525" marT="9525" marB="0" anchor="b"/>
                </a:tc>
                <a:tc>
                  <a:txBody>
                    <a:bodyPr/>
                    <a:lstStyle/>
                    <a:p>
                      <a:pPr algn="ctr" fontAlgn="b"/>
                      <a:r>
                        <a:rPr lang="fi-FI" sz="1600" b="0" i="0" u="none" strike="noStrike">
                          <a:solidFill>
                            <a:srgbClr val="000000"/>
                          </a:solidFill>
                          <a:effectLst/>
                          <a:latin typeface="Calibri"/>
                        </a:rPr>
                        <a:t>                                 1,00   </a:t>
                      </a:r>
                    </a:p>
                  </a:txBody>
                  <a:tcPr marL="9525" marR="9525" marT="9525" marB="0" anchor="b"/>
                </a:tc>
                <a:tc>
                  <a:txBody>
                    <a:bodyPr/>
                    <a:lstStyle/>
                    <a:p>
                      <a:pPr algn="ctr" fontAlgn="b"/>
                      <a:r>
                        <a:rPr lang="fi-FI" sz="1600" b="0" i="0" u="none" strike="noStrike">
                          <a:solidFill>
                            <a:srgbClr val="000000"/>
                          </a:solidFill>
                          <a:effectLst/>
                          <a:latin typeface="Calibri"/>
                        </a:rPr>
                        <a:t>                                1,00   </a:t>
                      </a:r>
                    </a:p>
                  </a:txBody>
                  <a:tcPr marL="9525" marR="9525" marT="9525" marB="0" anchor="b"/>
                </a:tc>
                <a:tc>
                  <a:txBody>
                    <a:bodyPr/>
                    <a:lstStyle/>
                    <a:p>
                      <a:pPr algn="ctr" fontAlgn="b"/>
                      <a:r>
                        <a:rPr lang="fi-FI" sz="1600" b="0" i="0" u="none" strike="noStrike" dirty="0">
                          <a:solidFill>
                            <a:srgbClr val="000000"/>
                          </a:solidFill>
                          <a:effectLst/>
                          <a:latin typeface="Calibri"/>
                        </a:rPr>
                        <a:t>                 1,50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kävely</a:t>
                      </a:r>
                    </a:p>
                  </a:txBody>
                  <a:tcPr marL="9525" marR="9525" marT="9525" marB="0" anchor="b"/>
                </a:tc>
                <a:tc>
                  <a:txBody>
                    <a:bodyPr/>
                    <a:lstStyle/>
                    <a:p>
                      <a:pPr algn="ctr" fontAlgn="b"/>
                      <a:r>
                        <a:rPr lang="fi-FI" sz="1600" b="0" i="0" u="none" strike="noStrike">
                          <a:solidFill>
                            <a:srgbClr val="000000"/>
                          </a:solidFill>
                          <a:effectLst/>
                          <a:latin typeface="Calibri"/>
                        </a:rPr>
                        <a:t>                          2,00   </a:t>
                      </a:r>
                    </a:p>
                  </a:txBody>
                  <a:tcPr marL="9525" marR="9525" marT="9525" marB="0" anchor="b"/>
                </a:tc>
                <a:tc>
                  <a:txBody>
                    <a:bodyPr/>
                    <a:lstStyle/>
                    <a:p>
                      <a:pPr algn="ctr" fontAlgn="b"/>
                      <a:r>
                        <a:rPr lang="fi-FI" sz="1600" b="0" i="0" u="none" strike="noStrike">
                          <a:solidFill>
                            <a:srgbClr val="000000"/>
                          </a:solidFill>
                          <a:effectLst/>
                          <a:latin typeface="Calibri"/>
                        </a:rPr>
                        <a:t>                                    2,00   </a:t>
                      </a:r>
                    </a:p>
                  </a:txBody>
                  <a:tcPr marL="9525" marR="9525" marT="9525" marB="0" anchor="b"/>
                </a:tc>
                <a:tc>
                  <a:txBody>
                    <a:bodyPr/>
                    <a:lstStyle/>
                    <a:p>
                      <a:pPr algn="ctr" fontAlgn="b"/>
                      <a:r>
                        <a:rPr lang="fi-FI" sz="1600" b="0" i="0" u="none" strike="noStrike">
                          <a:solidFill>
                            <a:srgbClr val="000000"/>
                          </a:solidFill>
                          <a:effectLst/>
                          <a:latin typeface="Calibri"/>
                        </a:rPr>
                        <a:t>                                 1,00   </a:t>
                      </a:r>
                    </a:p>
                  </a:txBody>
                  <a:tcPr marL="9525" marR="9525" marT="9525" marB="0" anchor="b"/>
                </a:tc>
                <a:tc>
                  <a:txBody>
                    <a:bodyPr/>
                    <a:lstStyle/>
                    <a:p>
                      <a:pPr algn="ctr" fontAlgn="b"/>
                      <a:r>
                        <a:rPr lang="fi-FI" sz="1600" b="0" i="0" u="none" strike="noStrike">
                          <a:solidFill>
                            <a:srgbClr val="000000"/>
                          </a:solidFill>
                          <a:effectLst/>
                          <a:latin typeface="Calibri"/>
                        </a:rPr>
                        <a:t>                                1,00   </a:t>
                      </a:r>
                    </a:p>
                  </a:txBody>
                  <a:tcPr marL="9525" marR="9525" marT="9525" marB="0" anchor="b"/>
                </a:tc>
                <a:tc>
                  <a:txBody>
                    <a:bodyPr/>
                    <a:lstStyle/>
                    <a:p>
                      <a:pPr algn="ctr" fontAlgn="b"/>
                      <a:r>
                        <a:rPr lang="fi-FI" sz="1600" b="0" i="0" u="none" strike="noStrike" dirty="0">
                          <a:solidFill>
                            <a:srgbClr val="000000"/>
                          </a:solidFill>
                          <a:effectLst/>
                          <a:latin typeface="Calibri"/>
                        </a:rPr>
                        <a:t>                 1,50   </a:t>
                      </a:r>
                    </a:p>
                  </a:txBody>
                  <a:tcPr marL="9525" marR="9525" marT="9525" marB="0" anchor="b"/>
                </a:tc>
              </a:tr>
              <a:tr h="370840">
                <a:tc>
                  <a:txBody>
                    <a:bodyPr/>
                    <a:lstStyle/>
                    <a:p>
                      <a:pPr algn="ctr" fontAlgn="b"/>
                      <a:r>
                        <a:rPr lang="fi-FI" sz="1600" b="1" i="0" u="none" strike="noStrike" dirty="0">
                          <a:solidFill>
                            <a:srgbClr val="000000"/>
                          </a:solidFill>
                          <a:effectLst/>
                          <a:latin typeface="Calibri"/>
                        </a:rPr>
                        <a:t>Keskiarvo</a:t>
                      </a:r>
                    </a:p>
                  </a:txBody>
                  <a:tcPr marL="9525" marR="9525" marT="9525" marB="0" anchor="b"/>
                </a:tc>
                <a:tc>
                  <a:txBody>
                    <a:bodyPr/>
                    <a:lstStyle/>
                    <a:p>
                      <a:pPr algn="ctr" fontAlgn="b"/>
                      <a:r>
                        <a:rPr lang="fi-FI" sz="1600" b="0" i="0" u="none" strike="noStrike" dirty="0">
                          <a:solidFill>
                            <a:srgbClr val="000000"/>
                          </a:solidFill>
                          <a:effectLst/>
                          <a:latin typeface="Calibri"/>
                        </a:rPr>
                        <a:t>                          </a:t>
                      </a:r>
                      <a:r>
                        <a:rPr lang="fi-FI" sz="1600" b="1" i="0" u="none" strike="noStrike" dirty="0">
                          <a:solidFill>
                            <a:srgbClr val="000000"/>
                          </a:solidFill>
                          <a:effectLst/>
                          <a:latin typeface="Calibri"/>
                        </a:rPr>
                        <a:t>3,00 </a:t>
                      </a:r>
                      <a:r>
                        <a:rPr lang="fi-FI" sz="1600" b="0" i="0" u="none" strike="noStrike" dirty="0">
                          <a:solidFill>
                            <a:srgbClr val="000000"/>
                          </a:solidFill>
                          <a:effectLst/>
                          <a:latin typeface="Calibri"/>
                        </a:rPr>
                        <a:t>  </a:t>
                      </a:r>
                    </a:p>
                  </a:txBody>
                  <a:tcPr marL="9525" marR="9525" marT="9525" marB="0" anchor="b"/>
                </a:tc>
                <a:tc>
                  <a:txBody>
                    <a:bodyPr/>
                    <a:lstStyle/>
                    <a:p>
                      <a:pPr algn="ctr" fontAlgn="b"/>
                      <a:r>
                        <a:rPr lang="fi-FI" sz="1600" b="0" i="0" u="none" strike="noStrike">
                          <a:solidFill>
                            <a:srgbClr val="000000"/>
                          </a:solidFill>
                          <a:effectLst/>
                          <a:latin typeface="Calibri"/>
                        </a:rPr>
                        <a:t>                                    2,17   </a:t>
                      </a:r>
                    </a:p>
                  </a:txBody>
                  <a:tcPr marL="9525" marR="9525" marT="9525" marB="0" anchor="b"/>
                </a:tc>
                <a:tc>
                  <a:txBody>
                    <a:bodyPr/>
                    <a:lstStyle/>
                    <a:p>
                      <a:pPr algn="ctr" fontAlgn="b"/>
                      <a:r>
                        <a:rPr lang="fi-FI" sz="1600" b="0" i="0" u="none" strike="noStrike">
                          <a:solidFill>
                            <a:srgbClr val="000000"/>
                          </a:solidFill>
                          <a:effectLst/>
                          <a:latin typeface="Calibri"/>
                        </a:rPr>
                        <a:t>                                 1,33   </a:t>
                      </a:r>
                    </a:p>
                  </a:txBody>
                  <a:tcPr marL="9525" marR="9525" marT="9525" marB="0" anchor="b"/>
                </a:tc>
                <a:tc>
                  <a:txBody>
                    <a:bodyPr/>
                    <a:lstStyle/>
                    <a:p>
                      <a:pPr algn="ctr" fontAlgn="b"/>
                      <a:r>
                        <a:rPr lang="fi-FI" sz="1600" b="0" i="0" u="none" strike="noStrike">
                          <a:solidFill>
                            <a:srgbClr val="000000"/>
                          </a:solidFill>
                          <a:effectLst/>
                          <a:latin typeface="Calibri"/>
                        </a:rPr>
                        <a:t>                                2,33   </a:t>
                      </a:r>
                    </a:p>
                  </a:txBody>
                  <a:tcPr marL="9525" marR="9525" marT="9525" marB="0" anchor="b"/>
                </a:tc>
                <a:tc>
                  <a:txBody>
                    <a:bodyPr/>
                    <a:lstStyle/>
                    <a:p>
                      <a:pPr algn="ctr" fontAlgn="b"/>
                      <a:r>
                        <a:rPr lang="fi-FI" sz="1600" b="0" i="0" u="none" strike="noStrike" dirty="0">
                          <a:solidFill>
                            <a:srgbClr val="000000"/>
                          </a:solidFill>
                          <a:effectLst/>
                          <a:latin typeface="Calibri"/>
                        </a:rPr>
                        <a:t>                 2,21   </a:t>
                      </a:r>
                    </a:p>
                  </a:txBody>
                  <a:tcPr marL="9525" marR="9525" marT="9525" marB="0" anchor="b"/>
                </a:tc>
              </a:tr>
            </a:tbl>
          </a:graphicData>
        </a:graphic>
      </p:graphicFrame>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2148196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i-FI" sz="36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Esimerkki: Liikuntamuodot ja kokemuksellisuudet</a:t>
            </a:r>
            <a:endParaRPr lang="fi-FI"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91308923"/>
              </p:ext>
            </p:extLst>
          </p:nvPr>
        </p:nvGraphicFramePr>
        <p:xfrm>
          <a:off x="457200" y="1600200"/>
          <a:ext cx="8229600" cy="442341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70840">
                <a:tc>
                  <a:txBody>
                    <a:bodyPr/>
                    <a:lstStyle/>
                    <a:p>
                      <a:pPr algn="ctr" fontAlgn="b"/>
                      <a:r>
                        <a:rPr lang="fi-FI" sz="1600" b="1" i="0" u="none" strike="noStrike" dirty="0">
                          <a:solidFill>
                            <a:srgbClr val="000000"/>
                          </a:solidFill>
                          <a:effectLst/>
                          <a:latin typeface="Calibri"/>
                        </a:rPr>
                        <a:t>Liikuntamuodot</a:t>
                      </a: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Elämys-kokemus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Identiteetti-kokemus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Osallisuus-kokemus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Toimijuus-kokemus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Keskiarvo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pyöräily</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dirty="0">
                          <a:solidFill>
                            <a:srgbClr val="000000"/>
                          </a:solidFill>
                          <a:effectLst/>
                          <a:latin typeface="Calibri"/>
                        </a:rPr>
                        <a:t>                 3,00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juoksu</a:t>
                      </a:r>
                    </a:p>
                  </a:txBody>
                  <a:tcPr marL="9525" marR="9525" marT="9525" marB="0" anchor="b"/>
                </a:tc>
                <a:tc>
                  <a:txBody>
                    <a:bodyPr/>
                    <a:lstStyle/>
                    <a:p>
                      <a:pPr algn="ctr" fontAlgn="b"/>
                      <a:r>
                        <a:rPr lang="fi-FI" sz="1400" b="0" i="0" u="none" strike="noStrike" dirty="0">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dirty="0">
                          <a:solidFill>
                            <a:srgbClr val="000000"/>
                          </a:solidFill>
                          <a:effectLst/>
                          <a:latin typeface="Calibri"/>
                        </a:rPr>
                        <a:t>                 2,25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lihaskunto</a:t>
                      </a:r>
                    </a:p>
                  </a:txBody>
                  <a:tcPr marL="9525" marR="9525" marT="9525" marB="0" anchor="b"/>
                </a:tc>
                <a:tc>
                  <a:txBody>
                    <a:bodyPr/>
                    <a:lstStyle/>
                    <a:p>
                      <a:pPr algn="ctr" fontAlgn="b"/>
                      <a:r>
                        <a:rPr lang="fi-FI" sz="1400" b="0" i="0" u="none" strike="noStrike" dirty="0">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dirty="0">
                          <a:solidFill>
                            <a:srgbClr val="000000"/>
                          </a:solidFill>
                          <a:effectLst/>
                          <a:latin typeface="Calibri"/>
                        </a:rPr>
                        <a:t>                 1,75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uinti</a:t>
                      </a:r>
                    </a:p>
                  </a:txBody>
                  <a:tcPr marL="9525" marR="9525" marT="9525" marB="0" anchor="b"/>
                </a:tc>
                <a:tc>
                  <a:txBody>
                    <a:bodyPr/>
                    <a:lstStyle/>
                    <a:p>
                      <a:pPr algn="ctr" fontAlgn="b"/>
                      <a:r>
                        <a:rPr lang="fi-FI" sz="1400" b="0" i="0" u="none" strike="noStrike" dirty="0">
                          <a:solidFill>
                            <a:srgbClr val="000000"/>
                          </a:solidFill>
                          <a:effectLst/>
                          <a:latin typeface="Calibri"/>
                        </a:rPr>
                        <a:t>                          4,00   </a:t>
                      </a:r>
                    </a:p>
                  </a:txBody>
                  <a:tcPr marL="9525" marR="9525" marT="9525" marB="0" anchor="b"/>
                </a:tc>
                <a:tc>
                  <a:txBody>
                    <a:bodyPr/>
                    <a:lstStyle/>
                    <a:p>
                      <a:pPr algn="ctr" fontAlgn="b"/>
                      <a:r>
                        <a:rPr lang="fi-FI" sz="1400" b="0" i="0" u="none" strike="noStrike" dirty="0">
                          <a:solidFill>
                            <a:srgbClr val="000000"/>
                          </a:solidFill>
                          <a:effectLst/>
                          <a:latin typeface="Calibri"/>
                        </a:rPr>
                        <a:t>                                    </a:t>
                      </a:r>
                      <a:r>
                        <a:rPr lang="fi-FI" sz="1400" b="1" i="0" u="none" strike="noStrike" dirty="0">
                          <a:solidFill>
                            <a:srgbClr val="000000"/>
                          </a:solidFill>
                          <a:effectLst/>
                          <a:latin typeface="Calibri"/>
                        </a:rPr>
                        <a:t>5,00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1" i="0" u="none" strike="noStrike" dirty="0">
                          <a:solidFill>
                            <a:srgbClr val="000000"/>
                          </a:solidFill>
                          <a:effectLst/>
                          <a:latin typeface="Calibri"/>
                        </a:rPr>
                        <a:t>                 3,75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hiihto</a:t>
                      </a:r>
                    </a:p>
                  </a:txBody>
                  <a:tcPr marL="9525" marR="9525" marT="9525" marB="0" anchor="b"/>
                </a:tc>
                <a:tc>
                  <a:txBody>
                    <a:bodyPr/>
                    <a:lstStyle/>
                    <a:p>
                      <a:pPr algn="ctr" fontAlgn="b"/>
                      <a:r>
                        <a:rPr lang="fi-FI" sz="1400" b="0" i="0" u="none" strike="noStrike" dirty="0">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dirty="0">
                          <a:solidFill>
                            <a:srgbClr val="000000"/>
                          </a:solidFill>
                          <a:effectLst/>
                          <a:latin typeface="Calibri"/>
                        </a:rPr>
                        <a:t>                 3,00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kävely</a:t>
                      </a:r>
                    </a:p>
                  </a:txBody>
                  <a:tcPr marL="9525" marR="9525" marT="9525" marB="0" anchor="b"/>
                </a:tc>
                <a:tc>
                  <a:txBody>
                    <a:bodyPr/>
                    <a:lstStyle/>
                    <a:p>
                      <a:pPr algn="ctr" fontAlgn="b"/>
                      <a:r>
                        <a:rPr lang="fi-FI" sz="1400" b="0" i="0" u="none" strike="noStrike" dirty="0">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dirty="0">
                          <a:solidFill>
                            <a:srgbClr val="000000"/>
                          </a:solidFill>
                          <a:effectLst/>
                          <a:latin typeface="Calibri"/>
                        </a:rPr>
                        <a:t>                 1,75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koiralenkki</a:t>
                      </a:r>
                    </a:p>
                  </a:txBody>
                  <a:tcPr marL="9525" marR="9525" marT="9525" marB="0" anchor="b"/>
                </a:tc>
                <a:tc>
                  <a:txBody>
                    <a:bodyPr/>
                    <a:lstStyle/>
                    <a:p>
                      <a:pPr algn="ctr" fontAlgn="b"/>
                      <a:r>
                        <a:rPr lang="fi-FI" sz="1400" b="0" i="0" u="none" strike="noStrike" dirty="0">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dirty="0">
                          <a:solidFill>
                            <a:srgbClr val="000000"/>
                          </a:solidFill>
                          <a:effectLst/>
                          <a:latin typeface="Calibri"/>
                        </a:rPr>
                        <a:t>                                 </a:t>
                      </a:r>
                      <a:r>
                        <a:rPr lang="fi-FI" sz="1400" b="1" i="0" u="none" strike="noStrike" dirty="0">
                          <a:solidFill>
                            <a:srgbClr val="000000"/>
                          </a:solidFill>
                          <a:effectLst/>
                          <a:latin typeface="Calibri"/>
                        </a:rPr>
                        <a:t>5,00  </a:t>
                      </a:r>
                      <a:r>
                        <a:rPr lang="fi-FI" sz="1400" b="0" i="0" u="none" strike="noStrike" dirty="0">
                          <a:solidFill>
                            <a:srgbClr val="000000"/>
                          </a:solidFill>
                          <a:effectLst/>
                          <a:latin typeface="Calibri"/>
                        </a:rPr>
                        <a:t> </a:t>
                      </a:r>
                    </a:p>
                  </a:txBody>
                  <a:tcPr marL="9525" marR="9525" marT="9525" marB="0" anchor="b"/>
                </a:tc>
                <a:tc>
                  <a:txBody>
                    <a:bodyPr/>
                    <a:lstStyle/>
                    <a:p>
                      <a:pPr algn="ctr" fontAlgn="b"/>
                      <a:r>
                        <a:rPr lang="fi-FI" sz="1400" b="0" i="0" u="none" strike="noStrike" dirty="0">
                          <a:solidFill>
                            <a:srgbClr val="000000"/>
                          </a:solidFill>
                          <a:effectLst/>
                          <a:latin typeface="Calibri"/>
                        </a:rPr>
                        <a:t>                                </a:t>
                      </a:r>
                      <a:r>
                        <a:rPr lang="fi-FI" sz="1400" b="1" i="0" u="none" strike="noStrike" dirty="0">
                          <a:solidFill>
                            <a:srgbClr val="000000"/>
                          </a:solidFill>
                          <a:effectLst/>
                          <a:latin typeface="Calibri"/>
                        </a:rPr>
                        <a:t>5,00  </a:t>
                      </a:r>
                      <a:r>
                        <a:rPr lang="fi-FI" sz="1400" b="0" i="0" u="none" strike="noStrike" dirty="0">
                          <a:solidFill>
                            <a:srgbClr val="000000"/>
                          </a:solidFill>
                          <a:effectLst/>
                          <a:latin typeface="Calibri"/>
                        </a:rPr>
                        <a:t> </a:t>
                      </a:r>
                    </a:p>
                  </a:txBody>
                  <a:tcPr marL="9525" marR="9525" marT="9525" marB="0" anchor="b"/>
                </a:tc>
                <a:tc>
                  <a:txBody>
                    <a:bodyPr/>
                    <a:lstStyle/>
                    <a:p>
                      <a:pPr algn="ctr" fontAlgn="b"/>
                      <a:r>
                        <a:rPr lang="fi-FI" sz="1400" b="0" i="0" u="none" strike="noStrike" dirty="0">
                          <a:solidFill>
                            <a:srgbClr val="000000"/>
                          </a:solidFill>
                          <a:effectLst/>
                          <a:latin typeface="Calibri"/>
                        </a:rPr>
                        <a:t>              </a:t>
                      </a:r>
                      <a:r>
                        <a:rPr lang="fi-FI" sz="1400" b="1" i="0" u="none" strike="noStrike" dirty="0">
                          <a:solidFill>
                            <a:srgbClr val="000000"/>
                          </a:solidFill>
                          <a:effectLst/>
                          <a:latin typeface="Calibri"/>
                        </a:rPr>
                        <a:t>   3,75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aerobic</a:t>
                      </a:r>
                    </a:p>
                  </a:txBody>
                  <a:tcPr marL="9525" marR="9525" marT="9525" marB="0" anchor="b"/>
                </a:tc>
                <a:tc>
                  <a:txBody>
                    <a:bodyPr/>
                    <a:lstStyle/>
                    <a:p>
                      <a:pPr algn="ctr" fontAlgn="b"/>
                      <a:r>
                        <a:rPr lang="fi-FI" sz="1400" b="0" i="0" u="none" strike="noStrike" dirty="0">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dirty="0">
                          <a:solidFill>
                            <a:srgbClr val="000000"/>
                          </a:solidFill>
                          <a:effectLst/>
                          <a:latin typeface="Calibri"/>
                        </a:rPr>
                        <a:t>                 2,50   </a:t>
                      </a:r>
                    </a:p>
                  </a:txBody>
                  <a:tcPr marL="9525" marR="9525" marT="9525" marB="0" anchor="b"/>
                </a:tc>
              </a:tr>
              <a:tr h="370840">
                <a:tc>
                  <a:txBody>
                    <a:bodyPr/>
                    <a:lstStyle/>
                    <a:p>
                      <a:pPr algn="ctr" fontAlgn="b"/>
                      <a:r>
                        <a:rPr lang="fi-FI" sz="1400" b="1" i="0" u="none" strike="noStrike" dirty="0">
                          <a:solidFill>
                            <a:srgbClr val="000000"/>
                          </a:solidFill>
                          <a:effectLst/>
                          <a:latin typeface="Calibri"/>
                        </a:rPr>
                        <a:t>Keskiarvo</a:t>
                      </a:r>
                    </a:p>
                  </a:txBody>
                  <a:tcPr marL="9525" marR="9525" marT="9525" marB="0" anchor="b"/>
                </a:tc>
                <a:tc>
                  <a:txBody>
                    <a:bodyPr/>
                    <a:lstStyle/>
                    <a:p>
                      <a:pPr algn="ctr" fontAlgn="b"/>
                      <a:r>
                        <a:rPr lang="fi-FI" sz="1400" b="1" i="0" u="none" strike="noStrike" dirty="0">
                          <a:solidFill>
                            <a:srgbClr val="000000"/>
                          </a:solidFill>
                          <a:effectLst/>
                          <a:latin typeface="Calibri"/>
                        </a:rPr>
                        <a:t>                          3,50   </a:t>
                      </a:r>
                    </a:p>
                  </a:txBody>
                  <a:tcPr marL="9525" marR="9525" marT="9525" marB="0" anchor="b"/>
                </a:tc>
                <a:tc>
                  <a:txBody>
                    <a:bodyPr/>
                    <a:lstStyle/>
                    <a:p>
                      <a:pPr algn="ctr" fontAlgn="b"/>
                      <a:r>
                        <a:rPr lang="fi-FI" sz="1400" b="0" i="0" u="none" strike="noStrike" dirty="0">
                          <a:solidFill>
                            <a:srgbClr val="000000"/>
                          </a:solidFill>
                          <a:effectLst/>
                          <a:latin typeface="Calibri"/>
                        </a:rPr>
                        <a:t>                                    2,88   </a:t>
                      </a:r>
                    </a:p>
                  </a:txBody>
                  <a:tcPr marL="9525" marR="9525" marT="9525" marB="0" anchor="b"/>
                </a:tc>
                <a:tc>
                  <a:txBody>
                    <a:bodyPr/>
                    <a:lstStyle/>
                    <a:p>
                      <a:pPr algn="ctr" fontAlgn="b"/>
                      <a:r>
                        <a:rPr lang="fi-FI" sz="1400" b="0" i="0" u="none" strike="noStrike">
                          <a:solidFill>
                            <a:srgbClr val="000000"/>
                          </a:solidFill>
                          <a:effectLst/>
                          <a:latin typeface="Calibri"/>
                        </a:rPr>
                        <a:t>                                 2,50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dirty="0">
                          <a:solidFill>
                            <a:srgbClr val="000000"/>
                          </a:solidFill>
                          <a:effectLst/>
                          <a:latin typeface="Calibri"/>
                        </a:rPr>
                        <a:t>                 2,72   </a:t>
                      </a:r>
                    </a:p>
                  </a:txBody>
                  <a:tcPr marL="9525" marR="9525" marT="9525" marB="0" anchor="b"/>
                </a:tc>
              </a:tr>
            </a:tbl>
          </a:graphicData>
        </a:graphic>
      </p:graphicFrame>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5598045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32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Esimerkki: Liikuntamuodot ja kokemuksellisuudet</a:t>
            </a:r>
            <a:endParaRPr lang="fi-FI"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78321855"/>
              </p:ext>
            </p:extLst>
          </p:nvPr>
        </p:nvGraphicFramePr>
        <p:xfrm>
          <a:off x="457200" y="1600200"/>
          <a:ext cx="8229600" cy="442341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70840">
                <a:tc>
                  <a:txBody>
                    <a:bodyPr/>
                    <a:lstStyle/>
                    <a:p>
                      <a:pPr algn="ctr" fontAlgn="b"/>
                      <a:r>
                        <a:rPr lang="fi-FI" sz="1600" b="1" i="0" u="none" strike="noStrike" dirty="0">
                          <a:solidFill>
                            <a:srgbClr val="000000"/>
                          </a:solidFill>
                          <a:effectLst/>
                          <a:latin typeface="Calibri"/>
                        </a:rPr>
                        <a:t>Liikuntamuodot</a:t>
                      </a: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Elämys-kokemus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Identiteetti-kokemus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Osallisuus-kokemus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Toimijuus-kokemus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Keskiarvo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Pesäpallo</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dirty="0">
                          <a:solidFill>
                            <a:srgbClr val="000000"/>
                          </a:solidFill>
                          <a:effectLst/>
                          <a:latin typeface="Calibri"/>
                        </a:rPr>
                        <a:t>                                    </a:t>
                      </a:r>
                      <a:r>
                        <a:rPr lang="fi-FI" sz="1400" b="1" i="0" u="none" strike="noStrike" dirty="0">
                          <a:solidFill>
                            <a:srgbClr val="000000"/>
                          </a:solidFill>
                          <a:effectLst/>
                          <a:latin typeface="Calibri"/>
                        </a:rPr>
                        <a:t>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4,50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Punttisali</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2,50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Hiihto</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dirty="0">
                          <a:solidFill>
                            <a:srgbClr val="000000"/>
                          </a:solidFill>
                          <a:effectLst/>
                          <a:latin typeface="Calibri"/>
                        </a:rPr>
                        <a:t>                                </a:t>
                      </a:r>
                      <a:r>
                        <a:rPr lang="fi-FI" sz="1400" b="1" i="0" u="none" strike="noStrike" dirty="0">
                          <a:solidFill>
                            <a:srgbClr val="000000"/>
                          </a:solidFill>
                          <a:effectLst/>
                          <a:latin typeface="Calibri"/>
                        </a:rPr>
                        <a:t>5,00   </a:t>
                      </a:r>
                    </a:p>
                  </a:txBody>
                  <a:tcPr marL="9525" marR="9525" marT="9525" marB="0" anchor="b"/>
                </a:tc>
                <a:tc>
                  <a:txBody>
                    <a:bodyPr/>
                    <a:lstStyle/>
                    <a:p>
                      <a:pPr algn="ctr" fontAlgn="b"/>
                      <a:r>
                        <a:rPr lang="fi-FI" sz="1400" b="0" i="0" u="none" strike="noStrike">
                          <a:solidFill>
                            <a:srgbClr val="000000"/>
                          </a:solidFill>
                          <a:effectLst/>
                          <a:latin typeface="Calibri"/>
                        </a:rPr>
                        <a:t>                 2,25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lenkkeily</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1,25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jalkapallo</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2,75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Jääkekko</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0" i="0" u="none" strike="noStrike">
                          <a:solidFill>
                            <a:srgbClr val="000000"/>
                          </a:solidFill>
                          <a:effectLst/>
                          <a:latin typeface="Calibri"/>
                        </a:rPr>
                        <a:t>                                1,00   </a:t>
                      </a:r>
                    </a:p>
                  </a:txBody>
                  <a:tcPr marL="9525" marR="9525" marT="9525" marB="0" anchor="b"/>
                </a:tc>
                <a:tc>
                  <a:txBody>
                    <a:bodyPr/>
                    <a:lstStyle/>
                    <a:p>
                      <a:pPr algn="ctr" fontAlgn="b"/>
                      <a:r>
                        <a:rPr lang="fi-FI" sz="1400" b="0" i="0" u="none" strike="noStrike">
                          <a:solidFill>
                            <a:srgbClr val="000000"/>
                          </a:solidFill>
                          <a:effectLst/>
                          <a:latin typeface="Calibri"/>
                        </a:rPr>
                        <a:t>                 3,25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Mailapelit</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3,25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Golf</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dirty="0">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r>
              <a:tr h="370840">
                <a:tc>
                  <a:txBody>
                    <a:bodyPr/>
                    <a:lstStyle/>
                    <a:p>
                      <a:pPr algn="ctr" fontAlgn="b"/>
                      <a:r>
                        <a:rPr lang="fi-FI" sz="1400" b="1" i="0" u="none" strike="noStrike" dirty="0">
                          <a:solidFill>
                            <a:srgbClr val="000000"/>
                          </a:solidFill>
                          <a:effectLst/>
                          <a:latin typeface="Calibri"/>
                        </a:rPr>
                        <a:t>Keskiarvo</a:t>
                      </a:r>
                    </a:p>
                  </a:txBody>
                  <a:tcPr marL="9525" marR="9525" marT="9525" marB="0" anchor="b"/>
                </a:tc>
                <a:tc>
                  <a:txBody>
                    <a:bodyPr/>
                    <a:lstStyle/>
                    <a:p>
                      <a:pPr algn="ctr" fontAlgn="b"/>
                      <a:r>
                        <a:rPr lang="fi-FI" sz="1400" b="0" i="0" u="none" strike="noStrike">
                          <a:solidFill>
                            <a:srgbClr val="000000"/>
                          </a:solidFill>
                          <a:effectLst/>
                          <a:latin typeface="Calibri"/>
                        </a:rPr>
                        <a:t>                          2,88   </a:t>
                      </a:r>
                    </a:p>
                  </a:txBody>
                  <a:tcPr marL="9525" marR="9525" marT="9525" marB="0" anchor="b"/>
                </a:tc>
                <a:tc>
                  <a:txBody>
                    <a:bodyPr/>
                    <a:lstStyle/>
                    <a:p>
                      <a:pPr algn="ctr" fontAlgn="b"/>
                      <a:r>
                        <a:rPr lang="fi-FI" sz="1400" b="0" i="0" u="none" strike="noStrike" dirty="0">
                          <a:solidFill>
                            <a:srgbClr val="000000"/>
                          </a:solidFill>
                          <a:effectLst/>
                          <a:latin typeface="Calibri"/>
                        </a:rPr>
                        <a:t>                                    </a:t>
                      </a:r>
                      <a:r>
                        <a:rPr lang="fi-FI" sz="1400" b="1" i="0" u="none" strike="noStrike" dirty="0">
                          <a:solidFill>
                            <a:srgbClr val="000000"/>
                          </a:solidFill>
                          <a:effectLst/>
                          <a:latin typeface="Calibri"/>
                        </a:rPr>
                        <a:t>3,25   </a:t>
                      </a:r>
                    </a:p>
                  </a:txBody>
                  <a:tcPr marL="9525" marR="9525" marT="9525" marB="0" anchor="b"/>
                </a:tc>
                <a:tc>
                  <a:txBody>
                    <a:bodyPr/>
                    <a:lstStyle/>
                    <a:p>
                      <a:pPr algn="ctr" fontAlgn="b"/>
                      <a:r>
                        <a:rPr lang="fi-FI" sz="1400" b="0" i="0" u="none" strike="noStrike">
                          <a:solidFill>
                            <a:srgbClr val="000000"/>
                          </a:solidFill>
                          <a:effectLst/>
                          <a:latin typeface="Calibri"/>
                        </a:rPr>
                        <a:t>                                 3,13   </a:t>
                      </a:r>
                    </a:p>
                  </a:txBody>
                  <a:tcPr marL="9525" marR="9525" marT="9525" marB="0" anchor="b"/>
                </a:tc>
                <a:tc>
                  <a:txBody>
                    <a:bodyPr/>
                    <a:lstStyle/>
                    <a:p>
                      <a:pPr algn="ctr" fontAlgn="b"/>
                      <a:r>
                        <a:rPr lang="fi-FI" sz="1400" b="0" i="0" u="none" strike="noStrike">
                          <a:solidFill>
                            <a:srgbClr val="000000"/>
                          </a:solidFill>
                          <a:effectLst/>
                          <a:latin typeface="Calibri"/>
                        </a:rPr>
                        <a:t>                                2,63   </a:t>
                      </a:r>
                    </a:p>
                  </a:txBody>
                  <a:tcPr marL="9525" marR="9525" marT="9525" marB="0" anchor="b"/>
                </a:tc>
                <a:tc>
                  <a:txBody>
                    <a:bodyPr/>
                    <a:lstStyle/>
                    <a:p>
                      <a:pPr algn="ctr" fontAlgn="b"/>
                      <a:r>
                        <a:rPr lang="fi-FI" sz="1400" b="0" i="0" u="none" strike="noStrike" dirty="0">
                          <a:solidFill>
                            <a:srgbClr val="000000"/>
                          </a:solidFill>
                          <a:effectLst/>
                          <a:latin typeface="Calibri"/>
                        </a:rPr>
                        <a:t>                 2,97   </a:t>
                      </a:r>
                    </a:p>
                  </a:txBody>
                  <a:tcPr marL="9525" marR="9525" marT="9525" marB="0" anchor="b"/>
                </a:tc>
              </a:tr>
            </a:tbl>
          </a:graphicData>
        </a:graphic>
      </p:graphicFrame>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2989321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32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Esimerkki: Liikuntamuodot ja kokemuksellisuudet</a:t>
            </a:r>
            <a:endParaRPr lang="fi-FI"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00724380"/>
              </p:ext>
            </p:extLst>
          </p:nvPr>
        </p:nvGraphicFramePr>
        <p:xfrm>
          <a:off x="467543" y="1600200"/>
          <a:ext cx="8219256" cy="4423410"/>
        </p:xfrm>
        <a:graphic>
          <a:graphicData uri="http://schemas.openxmlformats.org/drawingml/2006/table">
            <a:tbl>
              <a:tblPr firstRow="1" bandRow="1">
                <a:tableStyleId>{5C22544A-7EE6-4342-B048-85BDC9FD1C3A}</a:tableStyleId>
              </a:tblPr>
              <a:tblGrid>
                <a:gridCol w="1656185"/>
                <a:gridCol w="1076671"/>
                <a:gridCol w="1371600"/>
                <a:gridCol w="1371600"/>
                <a:gridCol w="1371600"/>
                <a:gridCol w="1371600"/>
              </a:tblGrid>
              <a:tr h="370840">
                <a:tc>
                  <a:txBody>
                    <a:bodyPr/>
                    <a:lstStyle/>
                    <a:p>
                      <a:pPr algn="ctr" fontAlgn="b"/>
                      <a:r>
                        <a:rPr lang="fi-FI" sz="1600" b="1" i="0" u="none" strike="noStrike" dirty="0">
                          <a:solidFill>
                            <a:srgbClr val="000000"/>
                          </a:solidFill>
                          <a:effectLst/>
                          <a:latin typeface="Calibri"/>
                        </a:rPr>
                        <a:t>Liikuntamuodot</a:t>
                      </a: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Elämys-kokemus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Identiteetti-kokemus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Osallisuus-kokemus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a:t>
                      </a:r>
                      <a:r>
                        <a:rPr lang="fi-FI" sz="1600" b="1" i="0" u="none" strike="noStrike" dirty="0" smtClean="0">
                          <a:solidFill>
                            <a:srgbClr val="000000"/>
                          </a:solidFill>
                          <a:effectLst/>
                          <a:latin typeface="Calibri"/>
                        </a:rPr>
                        <a:t>Toimijuus-kokemus </a:t>
                      </a:r>
                      <a:endParaRPr lang="fi-FI" sz="1600" b="1" i="0" u="none" strike="noStrike" dirty="0">
                        <a:solidFill>
                          <a:srgbClr val="000000"/>
                        </a:solidFill>
                        <a:effectLst/>
                        <a:latin typeface="Calibri"/>
                      </a:endParaRPr>
                    </a:p>
                  </a:txBody>
                  <a:tcPr marL="9525" marR="9525" marT="9525" marB="0" anchor="b"/>
                </a:tc>
                <a:tc>
                  <a:txBody>
                    <a:bodyPr/>
                    <a:lstStyle/>
                    <a:p>
                      <a:pPr algn="ctr" fontAlgn="b"/>
                      <a:r>
                        <a:rPr lang="fi-FI" sz="1600" b="1" i="0" u="none" strike="noStrike" dirty="0">
                          <a:solidFill>
                            <a:srgbClr val="000000"/>
                          </a:solidFill>
                          <a:effectLst/>
                          <a:latin typeface="Calibri"/>
                        </a:rPr>
                        <a:t> Keskiarvo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Ratsastus</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3,25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Uinti</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2,50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Lenkkeily</a:t>
                      </a:r>
                    </a:p>
                  </a:txBody>
                  <a:tcPr marL="9525" marR="9525" marT="9525" marB="0" anchor="b"/>
                </a:tc>
                <a:tc>
                  <a:txBody>
                    <a:bodyPr/>
                    <a:lstStyle/>
                    <a:p>
                      <a:pPr algn="ctr" fontAlgn="b"/>
                      <a:r>
                        <a:rPr lang="fi-FI" sz="1400" b="0" i="0" u="none" strike="noStrike">
                          <a:solidFill>
                            <a:srgbClr val="000000"/>
                          </a:solidFill>
                          <a:effectLst/>
                          <a:latin typeface="Calibri"/>
                        </a:rPr>
                        <a:t>                          3,00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2,75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Soutu</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Pyöräily</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2,50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Kuntosali</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4,00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2,00   </a:t>
                      </a:r>
                    </a:p>
                  </a:txBody>
                  <a:tcPr marL="9525" marR="9525" marT="9525" marB="0" anchor="b"/>
                </a:tc>
                <a:tc>
                  <a:txBody>
                    <a:bodyPr/>
                    <a:lstStyle/>
                    <a:p>
                      <a:pPr algn="ctr" fontAlgn="b"/>
                      <a:r>
                        <a:rPr lang="fi-FI" sz="1400" b="0" i="0" u="none" strike="noStrike">
                          <a:solidFill>
                            <a:srgbClr val="000000"/>
                          </a:solidFill>
                          <a:effectLst/>
                          <a:latin typeface="Calibri"/>
                        </a:rPr>
                        <a:t>                 2,50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Kuntonyrkkeily</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r>
              <a:tr h="370840">
                <a:tc>
                  <a:txBody>
                    <a:bodyPr/>
                    <a:lstStyle/>
                    <a:p>
                      <a:pPr algn="ctr" fontAlgn="b"/>
                      <a:r>
                        <a:rPr lang="fi-FI" sz="2000" b="0" i="0" u="none" strike="noStrike" dirty="0">
                          <a:solidFill>
                            <a:srgbClr val="000000"/>
                          </a:solidFill>
                          <a:effectLst/>
                          <a:latin typeface="Calibri"/>
                        </a:rPr>
                        <a:t>Tanssi</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1" i="0" u="none" strike="noStrike" dirty="0">
                          <a:solidFill>
                            <a:srgbClr val="000000"/>
                          </a:solidFill>
                          <a:effectLst/>
                          <a:latin typeface="Calibri"/>
                        </a:rPr>
                        <a:t>                                 5,00   </a:t>
                      </a:r>
                    </a:p>
                  </a:txBody>
                  <a:tcPr marL="9525" marR="9525" marT="9525" marB="0" anchor="b"/>
                </a:tc>
                <a:tc>
                  <a:txBody>
                    <a:bodyPr/>
                    <a:lstStyle/>
                    <a:p>
                      <a:pPr algn="ctr" fontAlgn="b"/>
                      <a:r>
                        <a:rPr lang="fi-FI" sz="1400" b="0" i="0" u="none" strike="noStrike" dirty="0">
                          <a:solidFill>
                            <a:srgbClr val="000000"/>
                          </a:solidFill>
                          <a:effectLst/>
                          <a:latin typeface="Calibri"/>
                        </a:rPr>
                        <a:t>                                2,00   </a:t>
                      </a:r>
                    </a:p>
                  </a:txBody>
                  <a:tcPr marL="9525" marR="9525" marT="9525" marB="0" anchor="b"/>
                </a:tc>
                <a:tc>
                  <a:txBody>
                    <a:bodyPr/>
                    <a:lstStyle/>
                    <a:p>
                      <a:pPr algn="ctr" fontAlgn="b"/>
                      <a:r>
                        <a:rPr lang="fi-FI" sz="1400" b="0" i="0" u="none" strike="noStrike" dirty="0">
                          <a:solidFill>
                            <a:srgbClr val="000000"/>
                          </a:solidFill>
                          <a:effectLst/>
                          <a:latin typeface="Calibri"/>
                        </a:rPr>
                        <a:t>                 4,25   </a:t>
                      </a:r>
                    </a:p>
                  </a:txBody>
                  <a:tcPr marL="9525" marR="9525" marT="9525" marB="0" anchor="b"/>
                </a:tc>
              </a:tr>
              <a:tr h="370840">
                <a:tc>
                  <a:txBody>
                    <a:bodyPr/>
                    <a:lstStyle/>
                    <a:p>
                      <a:pPr algn="ctr" fontAlgn="b"/>
                      <a:r>
                        <a:rPr lang="fi-FI" sz="1400" b="1" i="0" u="none" strike="noStrike" dirty="0">
                          <a:solidFill>
                            <a:srgbClr val="000000"/>
                          </a:solidFill>
                          <a:effectLst/>
                          <a:latin typeface="Calibri"/>
                        </a:rPr>
                        <a:t>Keskiarvo</a:t>
                      </a:r>
                    </a:p>
                  </a:txBody>
                  <a:tcPr marL="9525" marR="9525" marT="9525" marB="0" anchor="b"/>
                </a:tc>
                <a:tc>
                  <a:txBody>
                    <a:bodyPr/>
                    <a:lstStyle/>
                    <a:p>
                      <a:pPr algn="ctr" fontAlgn="b"/>
                      <a:r>
                        <a:rPr lang="fi-FI" sz="1400" b="0" i="0" u="none" strike="noStrike">
                          <a:solidFill>
                            <a:srgbClr val="000000"/>
                          </a:solidFill>
                          <a:effectLst/>
                          <a:latin typeface="Calibri"/>
                        </a:rPr>
                        <a:t>                          3,88   </a:t>
                      </a:r>
                    </a:p>
                  </a:txBody>
                  <a:tcPr marL="9525" marR="9525" marT="9525" marB="0" anchor="b"/>
                </a:tc>
                <a:tc>
                  <a:txBody>
                    <a:bodyPr/>
                    <a:lstStyle/>
                    <a:p>
                      <a:pPr algn="ctr" fontAlgn="b"/>
                      <a:r>
                        <a:rPr lang="fi-FI" sz="1400" b="0" i="0" u="none" strike="noStrike" dirty="0">
                          <a:solidFill>
                            <a:srgbClr val="000000"/>
                          </a:solidFill>
                          <a:effectLst/>
                          <a:latin typeface="Calibri"/>
                        </a:rPr>
                        <a:t>                                    </a:t>
                      </a:r>
                      <a:r>
                        <a:rPr lang="fi-FI" sz="1400" b="1" i="0" u="none" strike="noStrike" dirty="0">
                          <a:solidFill>
                            <a:srgbClr val="000000"/>
                          </a:solidFill>
                          <a:effectLst/>
                          <a:latin typeface="Calibri"/>
                        </a:rPr>
                        <a:t>4,13   </a:t>
                      </a:r>
                    </a:p>
                  </a:txBody>
                  <a:tcPr marL="9525" marR="9525" marT="9525" marB="0" anchor="b"/>
                </a:tc>
                <a:tc>
                  <a:txBody>
                    <a:bodyPr/>
                    <a:lstStyle/>
                    <a:p>
                      <a:pPr algn="ctr" fontAlgn="b"/>
                      <a:r>
                        <a:rPr lang="fi-FI" sz="1400" b="0" i="0" u="none" strike="noStrike" dirty="0">
                          <a:solidFill>
                            <a:srgbClr val="000000"/>
                          </a:solidFill>
                          <a:effectLst/>
                          <a:latin typeface="Calibri"/>
                        </a:rPr>
                        <a:t>                                 3,13   </a:t>
                      </a:r>
                    </a:p>
                  </a:txBody>
                  <a:tcPr marL="9525" marR="9525" marT="9525" marB="0" anchor="b"/>
                </a:tc>
                <a:tc>
                  <a:txBody>
                    <a:bodyPr/>
                    <a:lstStyle/>
                    <a:p>
                      <a:pPr algn="ctr" fontAlgn="b"/>
                      <a:r>
                        <a:rPr lang="fi-FI" sz="1400" b="0" i="0" u="none" strike="noStrike">
                          <a:solidFill>
                            <a:srgbClr val="000000"/>
                          </a:solidFill>
                          <a:effectLst/>
                          <a:latin typeface="Calibri"/>
                        </a:rPr>
                        <a:t>                                2,75   </a:t>
                      </a:r>
                    </a:p>
                  </a:txBody>
                  <a:tcPr marL="9525" marR="9525" marT="9525" marB="0" anchor="b"/>
                </a:tc>
                <a:tc>
                  <a:txBody>
                    <a:bodyPr/>
                    <a:lstStyle/>
                    <a:p>
                      <a:pPr algn="ctr" fontAlgn="b"/>
                      <a:r>
                        <a:rPr lang="fi-FI" sz="1400" b="0" i="0" u="none" strike="noStrike" dirty="0">
                          <a:solidFill>
                            <a:srgbClr val="000000"/>
                          </a:solidFill>
                          <a:effectLst/>
                          <a:latin typeface="Calibri"/>
                        </a:rPr>
                        <a:t>                 3,47   </a:t>
                      </a:r>
                    </a:p>
                  </a:txBody>
                  <a:tcPr marL="9525" marR="9525" marT="9525" marB="0" anchor="b"/>
                </a:tc>
              </a:tr>
            </a:tbl>
          </a:graphicData>
        </a:graphic>
      </p:graphicFrame>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6573291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200" dirty="0" smtClean="0"/>
              <a:t>”Not just an Amazing Experience”</a:t>
            </a:r>
            <a:endParaRPr lang="fi-FI" sz="3200" dirty="0"/>
          </a:p>
        </p:txBody>
      </p:sp>
      <p:sp>
        <p:nvSpPr>
          <p:cNvPr id="3" name="Content Placeholder 2"/>
          <p:cNvSpPr>
            <a:spLocks noGrp="1"/>
          </p:cNvSpPr>
          <p:nvPr>
            <p:ph idx="1"/>
          </p:nvPr>
        </p:nvSpPr>
        <p:spPr/>
        <p:txBody>
          <a:bodyPr/>
          <a:lstStyle/>
          <a:p>
            <a:r>
              <a:rPr lang="fi-FI" dirty="0" smtClean="0"/>
              <a:t>More confident</a:t>
            </a:r>
          </a:p>
          <a:p>
            <a:r>
              <a:rPr lang="fi-FI" dirty="0" smtClean="0"/>
              <a:t>More independent</a:t>
            </a:r>
          </a:p>
          <a:p>
            <a:r>
              <a:rPr lang="fi-FI" dirty="0" smtClean="0"/>
              <a:t>Open to try new things</a:t>
            </a:r>
          </a:p>
          <a:p>
            <a:r>
              <a:rPr lang="fi-FI" dirty="0" smtClean="0"/>
              <a:t>More able to tackle big challenges</a:t>
            </a:r>
          </a:p>
          <a:p>
            <a:r>
              <a:rPr lang="fi-FI" dirty="0" smtClean="0"/>
              <a:t>Get out of OB-course: Determination, responsibility, maturity, confidence</a:t>
            </a:r>
          </a:p>
          <a:p>
            <a:r>
              <a:rPr lang="fi-FI" dirty="0" smtClean="0"/>
              <a:t>Lähde; </a:t>
            </a:r>
            <a:r>
              <a:rPr lang="fi-FI" dirty="0" smtClean="0">
                <a:hlinkClick r:id="rId2"/>
              </a:rPr>
              <a:t>http</a:t>
            </a:r>
            <a:r>
              <a:rPr lang="fi-FI" dirty="0">
                <a:hlinkClick r:id="rId2"/>
              </a:rPr>
              <a:t>://</a:t>
            </a:r>
            <a:r>
              <a:rPr lang="fi-FI" dirty="0" smtClean="0">
                <a:hlinkClick r:id="rId2"/>
              </a:rPr>
              <a:t>www.outwardbound.fi/outward-bound</a:t>
            </a:r>
            <a:r>
              <a:rPr lang="fi-FI" dirty="0" smtClean="0"/>
              <a:t> </a:t>
            </a:r>
            <a:endParaRPr lang="fi-FI"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924433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200" dirty="0" smtClean="0"/>
              <a:t>Käsitetulkintoja/-pohdintoja</a:t>
            </a:r>
            <a:endParaRPr lang="fi-FI" sz="3200" dirty="0"/>
          </a:p>
        </p:txBody>
      </p:sp>
      <p:sp>
        <p:nvSpPr>
          <p:cNvPr id="3" name="Content Placeholder 2"/>
          <p:cNvSpPr>
            <a:spLocks noGrp="1"/>
          </p:cNvSpPr>
          <p:nvPr>
            <p:ph idx="1"/>
          </p:nvPr>
        </p:nvSpPr>
        <p:spPr/>
        <p:txBody>
          <a:bodyPr>
            <a:normAutofit/>
          </a:bodyPr>
          <a:lstStyle/>
          <a:p>
            <a:r>
              <a:rPr lang="fi-FI" sz="2400" dirty="0" smtClean="0"/>
              <a:t>OB-käsitteistö näyttää ulkopuolisen (tässä tapauksessa liikuntasosiologin) silmin sekä toimivalta että hiukan epämääräiseltä</a:t>
            </a:r>
          </a:p>
          <a:p>
            <a:r>
              <a:rPr lang="fi-FI" sz="2400" dirty="0" smtClean="0"/>
              <a:t>Outward Bound on merkki, joka on ”trademarkattu” kohtuu hyvin ja on kansainvälinen. En ehkä suomentaisi...</a:t>
            </a:r>
          </a:p>
          <a:p>
            <a:r>
              <a:rPr lang="fi-FI" sz="2400" dirty="0" smtClean="0"/>
              <a:t>Elämyspedagogiikka ja seikkailukasvatus ovat Suomessa aika tunnettuja käsitteitä, joiden sisällöstä lienee ulkopuolisellakin jonkinlainen käsitys</a:t>
            </a:r>
          </a:p>
          <a:p>
            <a:r>
              <a:rPr lang="fi-FI" sz="2400" dirty="0"/>
              <a:t>Experiental </a:t>
            </a:r>
            <a:r>
              <a:rPr lang="fi-FI" sz="2400" dirty="0" smtClean="0"/>
              <a:t>learning, Adventure education tai Adventure based learning tai eivät ole niin tuttuja termejä suomalaisessa kontekstissa</a:t>
            </a:r>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3031593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4000" dirty="0" smtClean="0"/>
              <a:t>Käsiteharhailua</a:t>
            </a:r>
            <a:endParaRPr lang="fi-FI" sz="4000" dirty="0"/>
          </a:p>
        </p:txBody>
      </p:sp>
      <p:sp>
        <p:nvSpPr>
          <p:cNvPr id="3" name="Content Placeholder 2"/>
          <p:cNvSpPr>
            <a:spLocks noGrp="1"/>
          </p:cNvSpPr>
          <p:nvPr>
            <p:ph idx="1"/>
          </p:nvPr>
        </p:nvSpPr>
        <p:spPr/>
        <p:txBody>
          <a:bodyPr>
            <a:normAutofit lnSpcReduction="10000"/>
          </a:bodyPr>
          <a:lstStyle/>
          <a:p>
            <a:r>
              <a:rPr lang="fi-FI" sz="2400" dirty="0"/>
              <a:t>Sosiologin silmin kaikki käsitteet eivät </a:t>
            </a:r>
            <a:r>
              <a:rPr lang="fi-FI" sz="2400" dirty="0" smtClean="0"/>
              <a:t>tarkoita </a:t>
            </a:r>
            <a:r>
              <a:rPr lang="fi-FI" sz="2400" dirty="0"/>
              <a:t>aivan samoja asioita. Englantilaisissa käsitteissä puhutaan oppimisesta; suomalaisissa kasvatuksesta tai pedagogiikasta</a:t>
            </a:r>
          </a:p>
          <a:p>
            <a:r>
              <a:rPr lang="fi-FI" sz="2400" dirty="0"/>
              <a:t>Seikkailu on adventure </a:t>
            </a:r>
            <a:r>
              <a:rPr lang="fi-FI" sz="2400" dirty="0" smtClean="0"/>
              <a:t>ja kasvatus on education, </a:t>
            </a:r>
            <a:r>
              <a:rPr lang="fi-FI" sz="2400" dirty="0"/>
              <a:t>mutta elämys ei käänny kokemukselliseksi... (experiental</a:t>
            </a:r>
            <a:r>
              <a:rPr lang="fi-FI" sz="2400" dirty="0" smtClean="0"/>
              <a:t>) tai elämys on englanniksi experience, mutta experience on suomeksi kokemus (toki myös elämys). </a:t>
            </a:r>
          </a:p>
          <a:p>
            <a:r>
              <a:rPr lang="fi-FI" sz="2400" dirty="0" smtClean="0"/>
              <a:t>Kritiikki: elämys käsitteenä kaventaa kokemuskäsitettä tavalla, joka ei ole välttämättä hyväksi OB-toiminnalle</a:t>
            </a:r>
          </a:p>
          <a:p>
            <a:r>
              <a:rPr lang="fi-FI" sz="2400" dirty="0" smtClean="0"/>
              <a:t>Käsitteellinen tiukkapipo ehkä käyttäisi ensisijaisesti termiä kokemuksellinen oppiminen (experiental learning)... </a:t>
            </a:r>
            <a:endParaRPr lang="fi-FI" sz="2400" dirty="0"/>
          </a:p>
          <a:p>
            <a:endParaRPr lang="fi-FI" sz="2400"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37902881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600" dirty="0" smtClean="0"/>
              <a:t>Liikuntakulttuurin käsiteseikkailu</a:t>
            </a:r>
            <a:endParaRPr lang="fi-FI" sz="3600" dirty="0"/>
          </a:p>
        </p:txBody>
      </p:sp>
      <p:sp>
        <p:nvSpPr>
          <p:cNvPr id="3" name="Content Placeholder 2"/>
          <p:cNvSpPr>
            <a:spLocks noGrp="1"/>
          </p:cNvSpPr>
          <p:nvPr>
            <p:ph idx="1"/>
          </p:nvPr>
        </p:nvSpPr>
        <p:spPr/>
        <p:txBody>
          <a:bodyPr>
            <a:normAutofit fontScale="85000" lnSpcReduction="20000"/>
          </a:bodyPr>
          <a:lstStyle/>
          <a:p>
            <a:r>
              <a:rPr lang="fi-FI" dirty="0" smtClean="0"/>
              <a:t>Käsitteet muuttuvat ja muuttavat </a:t>
            </a:r>
          </a:p>
          <a:p>
            <a:r>
              <a:rPr lang="fi-FI" dirty="0" smtClean="0"/>
              <a:t>Eri konteksteissa (käyttöyhteyksissä) tarvitaan erilaisia käsitteitä jopa samasta asiasta </a:t>
            </a:r>
          </a:p>
          <a:p>
            <a:r>
              <a:rPr lang="fi-FI" dirty="0" smtClean="0"/>
              <a:t>Vuorovaikutus ja yhteistoiminta vaatii käsitelukutaitoa</a:t>
            </a:r>
          </a:p>
          <a:p>
            <a:r>
              <a:rPr lang="fi-FI" dirty="0" smtClean="0"/>
              <a:t>Käsitteistä tulee käydä avointa keskustelua ja käsitteitä tulee avata kokemuksellisiin ja käytännöllisiin yhteyksiinsä</a:t>
            </a:r>
          </a:p>
          <a:p>
            <a:r>
              <a:rPr lang="fi-FI" dirty="0" smtClean="0"/>
              <a:t>Muutos tai vaikutus ei onnistu elleivät käsitteet aukene kokemuksellisesti tai jopa ruumiillisesti</a:t>
            </a:r>
          </a:p>
          <a:p>
            <a:r>
              <a:rPr lang="fi-FI" dirty="0" smtClean="0"/>
              <a:t>Tärkeää on ymmärtää laaja kokemusten kirjo ja kokemusten moninaiset sosiokulttuuriset merkitykset </a:t>
            </a:r>
          </a:p>
          <a:p>
            <a:r>
              <a:rPr lang="fi-FI" sz="1800" dirty="0" smtClean="0"/>
              <a:t>Lähde: Tiihonen</a:t>
            </a:r>
            <a:r>
              <a:rPr lang="fi-FI" sz="1800" dirty="0"/>
              <a:t>, Arto (2014) Liikuntakulttuurin käsitteet muuttuvat ja muuttavat. Valtion liikuntaneuvoston julkaisuja 2014:6, Helsinki. (</a:t>
            </a:r>
            <a:r>
              <a:rPr lang="fi-FI" sz="1800" u="sng" dirty="0">
                <a:hlinkClick r:id="rId2"/>
              </a:rPr>
              <a:t>http://www.liikuntaneuvosto.fi/julkaisut/valtion_liikuntaneuvoston_julkaisusarja/liikuntakulttuurin_kasitteet_muuttuvat_ja_muuttavat.622.news</a:t>
            </a:r>
            <a:r>
              <a:rPr lang="fi-FI" sz="1800" dirty="0"/>
              <a:t>)  </a:t>
            </a:r>
          </a:p>
          <a:p>
            <a:endParaRPr lang="fi-FI" sz="1800"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437085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32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Seikkailu kokemuksellisuuksien maailmoihin: elämyskokemus</a:t>
            </a:r>
            <a:endParaRPr lang="fi-FI" dirty="0"/>
          </a:p>
        </p:txBody>
      </p:sp>
      <p:sp>
        <p:nvSpPr>
          <p:cNvPr id="3" name="Content Placeholder 2"/>
          <p:cNvSpPr>
            <a:spLocks noGrp="1"/>
          </p:cNvSpPr>
          <p:nvPr>
            <p:ph idx="1"/>
          </p:nvPr>
        </p:nvSpPr>
        <p:spPr/>
        <p:txBody>
          <a:bodyPr/>
          <a:lstStyle/>
          <a:p>
            <a:r>
              <a:rPr lang="fi-FI" sz="4000" dirty="0" smtClean="0"/>
              <a:t>Paritehtävä: </a:t>
            </a:r>
          </a:p>
          <a:p>
            <a:pPr marL="137160" indent="0">
              <a:buNone/>
            </a:pPr>
            <a:endParaRPr lang="fi-FI" sz="4000" dirty="0" smtClean="0"/>
          </a:p>
          <a:p>
            <a:r>
              <a:rPr lang="fi-FI" sz="4000" dirty="0" smtClean="0"/>
              <a:t>Muistele 30 sekuntia omia elämyskokemuksiasi, valitse yksi ja kerro se vieruskaverillesi</a:t>
            </a:r>
          </a:p>
          <a:p>
            <a:pPr marL="137160" indent="0">
              <a:buNone/>
            </a:pPr>
            <a:endParaRPr lang="fi-FI"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2134096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200" dirty="0" smtClean="0"/>
              <a:t>Seikkailu kokemuksellisuuksien maailmoihin: elämyskokemus</a:t>
            </a:r>
            <a:endParaRPr lang="fi-FI" sz="3200" dirty="0"/>
          </a:p>
        </p:txBody>
      </p:sp>
      <p:sp>
        <p:nvSpPr>
          <p:cNvPr id="3" name="Content Placeholder 2"/>
          <p:cNvSpPr>
            <a:spLocks noGrp="1"/>
          </p:cNvSpPr>
          <p:nvPr>
            <p:ph idx="1"/>
          </p:nvPr>
        </p:nvSpPr>
        <p:spPr/>
        <p:txBody>
          <a:bodyPr>
            <a:normAutofit/>
          </a:bodyPr>
          <a:lstStyle/>
          <a:p>
            <a:r>
              <a:rPr lang="fi-FI" sz="2400" dirty="0" smtClean="0"/>
              <a:t>Elämys rulettaa... </a:t>
            </a:r>
            <a:r>
              <a:rPr lang="fi-FI" sz="2400" dirty="0"/>
              <a:t>e</a:t>
            </a:r>
            <a:r>
              <a:rPr lang="fi-FI" sz="2400" dirty="0" smtClean="0"/>
              <a:t>lämyksellisyyden merkitystä ei voi kieltää... </a:t>
            </a:r>
            <a:r>
              <a:rPr lang="fi-FI" sz="2400" dirty="0"/>
              <a:t>k</a:t>
            </a:r>
            <a:r>
              <a:rPr lang="fi-FI" sz="2400" dirty="0" smtClean="0"/>
              <a:t>ivaa pitää olla</a:t>
            </a:r>
          </a:p>
          <a:p>
            <a:r>
              <a:rPr lang="fi-FI" sz="2400" dirty="0" smtClean="0"/>
              <a:t>Elämysyhteiskunta on tätä päivää... palveluita, tavaroita, tuotteita myydään elämyksillä</a:t>
            </a:r>
          </a:p>
          <a:p>
            <a:r>
              <a:rPr lang="fi-FI" sz="2400" dirty="0" smtClean="0"/>
              <a:t>Ilman nautintoja, oman hyvän olon tunteita, kivaa fiilistä ja psyykkisemotionaalista elämystä ei voi ”myydä” mitään...</a:t>
            </a:r>
          </a:p>
          <a:p>
            <a:r>
              <a:rPr lang="fi-FI" sz="2400" dirty="0" smtClean="0"/>
              <a:t>Kysymys: Sopiiko tällainen elämyksellisyys oppimiseen, itsensä kehittämiseen tai yhteisöjen ja yhteiskunnan kehittämiseen? </a:t>
            </a:r>
          </a:p>
          <a:p>
            <a:r>
              <a:rPr lang="fi-FI" sz="1800" dirty="0" smtClean="0"/>
              <a:t>Esimerkki: FC </a:t>
            </a:r>
            <a:r>
              <a:rPr lang="fi-FI" sz="1800" dirty="0"/>
              <a:t>Kuusysi – KäPa, 24.7.2011: </a:t>
            </a:r>
            <a:r>
              <a:rPr lang="fi-FI" sz="1800" u="sng" dirty="0">
                <a:hlinkClick r:id="rId2"/>
              </a:rPr>
              <a:t>http://</a:t>
            </a:r>
            <a:r>
              <a:rPr lang="fi-FI" sz="1800" u="sng">
                <a:hlinkClick r:id="rId2"/>
              </a:rPr>
              <a:t>www.youtube.com/watch?v=BL9b_aNKKnM</a:t>
            </a:r>
            <a:r>
              <a:rPr lang="fi-FI" sz="1800"/>
              <a:t> </a:t>
            </a:r>
            <a:r>
              <a:rPr lang="fi-FI" sz="1800" smtClean="0"/>
              <a:t> </a:t>
            </a:r>
            <a:endParaRPr lang="fi-FI" sz="1800" dirty="0"/>
          </a:p>
          <a:p>
            <a:endParaRPr lang="fi-FI" sz="2400"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39120362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z="3200" dirty="0">
                <a:gradFill>
                  <a:gsLst>
                    <a:gs pos="0">
                      <a:srgbClr val="CEB966">
                        <a:tint val="73000"/>
                        <a:satMod val="145000"/>
                      </a:srgbClr>
                    </a:gs>
                    <a:gs pos="73000">
                      <a:srgbClr val="CEB966">
                        <a:tint val="73000"/>
                        <a:satMod val="145000"/>
                      </a:srgbClr>
                    </a:gs>
                    <a:gs pos="100000">
                      <a:srgbClr val="CEB966">
                        <a:tint val="83000"/>
                        <a:satMod val="143000"/>
                      </a:srgbClr>
                    </a:gs>
                  </a:gsLst>
                  <a:lin ang="4800000" scaled="1"/>
                </a:gradFill>
              </a:rPr>
              <a:t>Seikkailu kokemuksellisuuksien maailmoihin: identiteettikokemus</a:t>
            </a:r>
            <a:endParaRPr lang="fi-FI" dirty="0"/>
          </a:p>
        </p:txBody>
      </p:sp>
      <p:sp>
        <p:nvSpPr>
          <p:cNvPr id="3" name="Content Placeholder 2"/>
          <p:cNvSpPr>
            <a:spLocks noGrp="1"/>
          </p:cNvSpPr>
          <p:nvPr>
            <p:ph idx="1"/>
          </p:nvPr>
        </p:nvSpPr>
        <p:spPr/>
        <p:txBody>
          <a:bodyPr>
            <a:normAutofit lnSpcReduction="10000"/>
          </a:bodyPr>
          <a:lstStyle/>
          <a:p>
            <a:r>
              <a:rPr lang="fi-FI" sz="3200" dirty="0" smtClean="0"/>
              <a:t>Yksilötehtävä (kaksi minuuttia):</a:t>
            </a:r>
          </a:p>
          <a:p>
            <a:r>
              <a:rPr lang="fi-FI" sz="3200" dirty="0" smtClean="0"/>
              <a:t>Mieti itsellesi ja identiteetillesi tärkeitä kokemuksia. Muistele, mitä tapahtui ja mieti, miksi juuri se kokemus on ollut sinulle ja identiteetillesi merkityksellinen?</a:t>
            </a:r>
          </a:p>
          <a:p>
            <a:r>
              <a:rPr lang="fi-FI" sz="3200" dirty="0" smtClean="0"/>
              <a:t>Jos haluat, voit myös keskustella aiheesta vieruskaverisi kanssa. </a:t>
            </a:r>
          </a:p>
          <a:p>
            <a:r>
              <a:rPr lang="fi-FI" sz="1900" dirty="0" smtClean="0"/>
              <a:t>Esimerkki: </a:t>
            </a:r>
            <a:r>
              <a:rPr lang="fi-FI" sz="1900" dirty="0"/>
              <a:t>Videoblogi (tekijät: Tapio Ollikainen, Susanna Särkkä ja Camilla Lehtinen): Mies ja jalkapalloilija, 18.8.2014:  </a:t>
            </a:r>
            <a:r>
              <a:rPr lang="fi-FI" sz="1900" u="sng" dirty="0">
                <a:hlinkClick r:id="rId2" tooltip="https://www.youtube.com/watch?v=U6hEQayVU0w&amp;feature=youtu.be"/>
              </a:rPr>
              <a:t>Mies ja jalkapalloilija</a:t>
            </a:r>
            <a:r>
              <a:rPr lang="fi-FI" sz="1900" dirty="0"/>
              <a:t>  </a:t>
            </a:r>
          </a:p>
          <a:p>
            <a:endParaRPr lang="fi-FI" sz="3200" dirty="0"/>
          </a:p>
        </p:txBody>
      </p:sp>
      <p:sp>
        <p:nvSpPr>
          <p:cNvPr id="4" name="Footer Placeholder 3"/>
          <p:cNvSpPr>
            <a:spLocks noGrp="1"/>
          </p:cNvSpPr>
          <p:nvPr>
            <p:ph type="ftr" sz="quarter" idx="11"/>
          </p:nvPr>
        </p:nvSpPr>
        <p:spPr/>
        <p:txBody>
          <a:bodyPr/>
          <a:lstStyle/>
          <a:p>
            <a:r>
              <a:rPr lang="fi-FI" smtClean="0"/>
              <a:t>Arto Tiihonen 2014</a:t>
            </a:r>
            <a:endParaRPr lang="fi-FI"/>
          </a:p>
        </p:txBody>
      </p:sp>
    </p:spTree>
    <p:extLst>
      <p:ext uri="{BB962C8B-B14F-4D97-AF65-F5344CB8AC3E}">
        <p14:creationId xmlns:p14="http://schemas.microsoft.com/office/powerpoint/2010/main" val="572238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uippu">
  <a:themeElements>
    <a:clrScheme name="Huippu">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Huippu">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uippu">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1692</TotalTime>
  <Words>2231</Words>
  <Application>Microsoft Office PowerPoint</Application>
  <PresentationFormat>On-screen Show (4:3)</PresentationFormat>
  <Paragraphs>398</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Huippu</vt:lpstr>
      <vt:lpstr> Seikkailu on kokemus - mutta millainen kokemus se oikeastaan on?</vt:lpstr>
      <vt:lpstr>Käsiteseikkailu</vt:lpstr>
      <vt:lpstr>”Not just an Amazing Experience”</vt:lpstr>
      <vt:lpstr>Käsitetulkintoja/-pohdintoja</vt:lpstr>
      <vt:lpstr>Käsiteharhailua</vt:lpstr>
      <vt:lpstr>Liikuntakulttuurin käsiteseikkailu</vt:lpstr>
      <vt:lpstr>Seikkailu kokemuksellisuuksien maailmoihin: elämyskokemus</vt:lpstr>
      <vt:lpstr>Seikkailu kokemuksellisuuksien maailmoihin: elämyskokemus</vt:lpstr>
      <vt:lpstr>Seikkailu kokemuksellisuuksien maailmoihin: identiteettikokemus</vt:lpstr>
      <vt:lpstr>Seikkailu kokemuksellisuuksien maailmoihin: identiteettikokemus</vt:lpstr>
      <vt:lpstr>Seikkailu kokemuksellisuuksien maailmoihin: osallisuuskokemus</vt:lpstr>
      <vt:lpstr>Seikkailu kokemuksellisuuksien maailmoihin: osallisuuskokemus</vt:lpstr>
      <vt:lpstr>Seikkailu kokemuksellisuuksien maailmoihin: toimijuuskokemus</vt:lpstr>
      <vt:lpstr>Seikkailu kokemuksellisuuksien maailmoihin: toimijuuskokemus</vt:lpstr>
      <vt:lpstr>Elämyspedagogiikka ja kokemuksellisuuksien yhteensovittaminen</vt:lpstr>
      <vt:lpstr>Elämyspedagogiikka ja kokemuksellisuuksien yhteensovittaminen</vt:lpstr>
      <vt:lpstr>Elämyspedagogiikka ja kokemuksellisuuksien yhteensovittaminen</vt:lpstr>
      <vt:lpstr>Elämyspedagogiikka ja kokemuksellisuuksien yhteensovittaminen</vt:lpstr>
      <vt:lpstr>Elämyspedagogiikka ja kokemuksellisuuksien yhteensovittaminen</vt:lpstr>
      <vt:lpstr>Kiitokset merkityksellisestä kokemuksesta!</vt:lpstr>
      <vt:lpstr>Julkaisuja aiheesta </vt:lpstr>
      <vt:lpstr>Julkaisuja aiheesta </vt:lpstr>
      <vt:lpstr>Lisätietoja aiheesta</vt:lpstr>
      <vt:lpstr>Opinnäytteet </vt:lpstr>
      <vt:lpstr>Esimerkki: Liikuntamuodot ja kokemuksellisuudet</vt:lpstr>
      <vt:lpstr>Esimerkki: Liikuntamuodot ja kokemuksellisuudet</vt:lpstr>
      <vt:lpstr>Esimerkki: Liikuntamuodot ja kokemuksellisuudet</vt:lpstr>
      <vt:lpstr>Esimerkki: Liikuntamuodot ja kokemuksellisuudet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Jens Tanskanen</dc:creator>
  <cp:lastModifiedBy>user</cp:lastModifiedBy>
  <cp:revision>82</cp:revision>
  <dcterms:created xsi:type="dcterms:W3CDTF">2011-11-17T22:54:31Z</dcterms:created>
  <dcterms:modified xsi:type="dcterms:W3CDTF">2014-11-12T09:40:52Z</dcterms:modified>
</cp:coreProperties>
</file>